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0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1.xml" ContentType="application/vnd.openxmlformats-officedocument.theme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2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13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  <p:sldMasterId id="2147483955" r:id="rId2"/>
    <p:sldMasterId id="2147483980" r:id="rId3"/>
    <p:sldMasterId id="2147483993" r:id="rId4"/>
    <p:sldMasterId id="2147484237" r:id="rId5"/>
    <p:sldMasterId id="2147484955" r:id="rId6"/>
    <p:sldMasterId id="2147485494" r:id="rId7"/>
    <p:sldMasterId id="2147485506" r:id="rId8"/>
    <p:sldMasterId id="2147485531" r:id="rId9"/>
    <p:sldMasterId id="2147485593" r:id="rId10"/>
    <p:sldMasterId id="2147485619" r:id="rId11"/>
    <p:sldMasterId id="2147485631" r:id="rId12"/>
    <p:sldMasterId id="2147485634" r:id="rId13"/>
    <p:sldMasterId id="2147485646" r:id="rId14"/>
  </p:sldMasterIdLst>
  <p:notesMasterIdLst>
    <p:notesMasterId r:id="rId66"/>
  </p:notesMasterIdLst>
  <p:handoutMasterIdLst>
    <p:handoutMasterId r:id="rId67"/>
  </p:handoutMasterIdLst>
  <p:sldIdLst>
    <p:sldId id="722" r:id="rId15"/>
    <p:sldId id="6015" r:id="rId16"/>
    <p:sldId id="5899" r:id="rId17"/>
    <p:sldId id="5914" r:id="rId18"/>
    <p:sldId id="6168" r:id="rId19"/>
    <p:sldId id="6151" r:id="rId20"/>
    <p:sldId id="740" r:id="rId21"/>
    <p:sldId id="264" r:id="rId22"/>
    <p:sldId id="295" r:id="rId23"/>
    <p:sldId id="275" r:id="rId24"/>
    <p:sldId id="6167" r:id="rId25"/>
    <p:sldId id="5905" r:id="rId26"/>
    <p:sldId id="265" r:id="rId27"/>
    <p:sldId id="308" r:id="rId28"/>
    <p:sldId id="306" r:id="rId29"/>
    <p:sldId id="5906" r:id="rId30"/>
    <p:sldId id="266" r:id="rId31"/>
    <p:sldId id="310" r:id="rId32"/>
    <p:sldId id="5907" r:id="rId33"/>
    <p:sldId id="312" r:id="rId34"/>
    <p:sldId id="5975" r:id="rId35"/>
    <p:sldId id="5910" r:id="rId36"/>
    <p:sldId id="5908" r:id="rId37"/>
    <p:sldId id="6038" r:id="rId38"/>
    <p:sldId id="5911" r:id="rId39"/>
    <p:sldId id="300" r:id="rId40"/>
    <p:sldId id="5912" r:id="rId41"/>
    <p:sldId id="267" r:id="rId42"/>
    <p:sldId id="314" r:id="rId43"/>
    <p:sldId id="5904" r:id="rId44"/>
    <p:sldId id="5970" r:id="rId45"/>
    <p:sldId id="5971" r:id="rId46"/>
    <p:sldId id="330" r:id="rId47"/>
    <p:sldId id="5852" r:id="rId48"/>
    <p:sldId id="5853" r:id="rId49"/>
    <p:sldId id="5855" r:id="rId50"/>
    <p:sldId id="5972" r:id="rId51"/>
    <p:sldId id="3171" r:id="rId52"/>
    <p:sldId id="5851" r:id="rId53"/>
    <p:sldId id="6163" r:id="rId54"/>
    <p:sldId id="6166" r:id="rId55"/>
    <p:sldId id="273" r:id="rId56"/>
    <p:sldId id="5968" r:id="rId57"/>
    <p:sldId id="5969" r:id="rId58"/>
    <p:sldId id="5967" r:id="rId59"/>
    <p:sldId id="5976" r:id="rId60"/>
    <p:sldId id="6162" r:id="rId61"/>
    <p:sldId id="6042" r:id="rId62"/>
    <p:sldId id="6165" r:id="rId63"/>
    <p:sldId id="6662" r:id="rId64"/>
    <p:sldId id="6661" r:id="rId6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9781"/>
    <p:restoredTop sz="95213" autoAdjust="0"/>
  </p:normalViewPr>
  <p:slideViewPr>
    <p:cSldViewPr>
      <p:cViewPr varScale="1">
        <p:scale>
          <a:sx n="131" d="100"/>
          <a:sy n="131" d="100"/>
        </p:scale>
        <p:origin x="1992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2.xml"/><Relationship Id="rId21" Type="http://schemas.openxmlformats.org/officeDocument/2006/relationships/slide" Target="slides/slide7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63" Type="http://schemas.openxmlformats.org/officeDocument/2006/relationships/slide" Target="slides/slide49.xml"/><Relationship Id="rId68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9" Type="http://schemas.openxmlformats.org/officeDocument/2006/relationships/slide" Target="slides/slide15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slide" Target="slides/slide39.xml"/><Relationship Id="rId58" Type="http://schemas.openxmlformats.org/officeDocument/2006/relationships/slide" Target="slides/slide44.xml"/><Relationship Id="rId66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7.xml"/><Relationship Id="rId19" Type="http://schemas.openxmlformats.org/officeDocument/2006/relationships/slide" Target="slides/slide5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slide" Target="slides/slide42.xml"/><Relationship Id="rId64" Type="http://schemas.openxmlformats.org/officeDocument/2006/relationships/slide" Target="slides/slide50.xml"/><Relationship Id="rId69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59" Type="http://schemas.openxmlformats.org/officeDocument/2006/relationships/slide" Target="slides/slide45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54" Type="http://schemas.openxmlformats.org/officeDocument/2006/relationships/slide" Target="slides/slide40.xml"/><Relationship Id="rId62" Type="http://schemas.openxmlformats.org/officeDocument/2006/relationships/slide" Target="slides/slide48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57" Type="http://schemas.openxmlformats.org/officeDocument/2006/relationships/slide" Target="slides/slide43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slide" Target="slides/slide38.xml"/><Relationship Id="rId60" Type="http://schemas.openxmlformats.org/officeDocument/2006/relationships/slide" Target="slides/slide46.xml"/><Relationship Id="rId65" Type="http://schemas.openxmlformats.org/officeDocument/2006/relationships/slide" Target="slides/slide5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39" Type="http://schemas.openxmlformats.org/officeDocument/2006/relationships/slide" Target="slides/slide25.xml"/><Relationship Id="rId34" Type="http://schemas.openxmlformats.org/officeDocument/2006/relationships/slide" Target="slides/slide20.xml"/><Relationship Id="rId50" Type="http://schemas.openxmlformats.org/officeDocument/2006/relationships/slide" Target="slides/slide36.xml"/><Relationship Id="rId55" Type="http://schemas.openxmlformats.org/officeDocument/2006/relationships/slide" Target="slides/slide4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CPU-DPU/cpudpu_output-2021-03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CPU-DPU/cpudpu_output-2021-03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CPU-DPU/cpudpu_output-2021-03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roofline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546132772790708"/>
          <c:y val="5.207888888888889E-2"/>
          <c:w val="0.75915418942435275"/>
          <c:h val="0.65173373015873015"/>
        </c:manualLayout>
      </c:layout>
      <c:lineChart>
        <c:grouping val="standard"/>
        <c:varyColors val="0"/>
        <c:ser>
          <c:idx val="1"/>
          <c:order val="0"/>
          <c:tx>
            <c:strRef>
              <c:f>'cpudpu_output (6)'!$V$13</c:f>
              <c:strCache>
                <c:ptCount val="1"/>
                <c:pt idx="0">
                  <c:v>CPU-DPU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square"/>
            <c:size val="10"/>
            <c:spPr>
              <a:solidFill>
                <a:srgbClr val="00B0F0"/>
              </a:solidFill>
              <a:ln w="25400">
                <a:solidFill>
                  <a:srgbClr val="00B0F0"/>
                </a:solidFill>
              </a:ln>
              <a:effectLst/>
            </c:spPr>
          </c:marker>
          <c:cat>
            <c:strRef>
              <c:f>'cpudpu_output (6)'!$U$14:$U$25</c:f>
              <c:strCache>
                <c:ptCount val="12"/>
                <c:pt idx="0">
                  <c:v>8</c:v>
                </c:pt>
                <c:pt idx="1">
                  <c:v>32</c:v>
                </c:pt>
                <c:pt idx="2">
                  <c:v>128</c:v>
                </c:pt>
                <c:pt idx="3">
                  <c:v>512</c:v>
                </c:pt>
                <c:pt idx="4">
                  <c:v>2K</c:v>
                </c:pt>
                <c:pt idx="5">
                  <c:v>8K</c:v>
                </c:pt>
                <c:pt idx="6">
                  <c:v>32K</c:v>
                </c:pt>
                <c:pt idx="7">
                  <c:v>128K</c:v>
                </c:pt>
                <c:pt idx="8">
                  <c:v>512K</c:v>
                </c:pt>
                <c:pt idx="9">
                  <c:v>2M</c:v>
                </c:pt>
                <c:pt idx="10">
                  <c:v>8M</c:v>
                </c:pt>
                <c:pt idx="11">
                  <c:v>32M</c:v>
                </c:pt>
              </c:strCache>
            </c:strRef>
          </c:cat>
          <c:val>
            <c:numRef>
              <c:f>'cpudpu_output (6)'!$V$14:$V$25</c:f>
              <c:numCache>
                <c:formatCode>General</c:formatCode>
                <c:ptCount val="12"/>
                <c:pt idx="0">
                  <c:v>1.55E-4</c:v>
                </c:pt>
                <c:pt idx="1">
                  <c:v>6.5200000000000002E-4</c:v>
                </c:pt>
                <c:pt idx="2">
                  <c:v>2.771E-3</c:v>
                </c:pt>
                <c:pt idx="3">
                  <c:v>1.0059E-2</c:v>
                </c:pt>
                <c:pt idx="4">
                  <c:v>3.6637000000000003E-2</c:v>
                </c:pt>
                <c:pt idx="5">
                  <c:v>0.104891</c:v>
                </c:pt>
                <c:pt idx="6">
                  <c:v>0.20327500000000001</c:v>
                </c:pt>
                <c:pt idx="7">
                  <c:v>0.29401500000000003</c:v>
                </c:pt>
                <c:pt idx="8">
                  <c:v>0.60928300000000002</c:v>
                </c:pt>
                <c:pt idx="9">
                  <c:v>0.66016699999999995</c:v>
                </c:pt>
                <c:pt idx="10">
                  <c:v>0.38165100000000002</c:v>
                </c:pt>
                <c:pt idx="11">
                  <c:v>0.33247700000000002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A26-7641-B7BE-D6491285D7AA}"/>
            </c:ext>
          </c:extLst>
        </c:ser>
        <c:ser>
          <c:idx val="2"/>
          <c:order val="1"/>
          <c:tx>
            <c:strRef>
              <c:f>'cpudpu_output (6)'!$W$13</c:f>
              <c:strCache>
                <c:ptCount val="1"/>
                <c:pt idx="0">
                  <c:v>DPU-CPU</c:v>
                </c:pt>
              </c:strCache>
            </c:strRef>
          </c:tx>
          <c:spPr>
            <a:ln w="28575" cap="rnd">
              <a:solidFill>
                <a:srgbClr val="002060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002060"/>
              </a:solidFill>
              <a:ln w="25400">
                <a:solidFill>
                  <a:srgbClr val="002060"/>
                </a:solidFill>
              </a:ln>
              <a:effectLst/>
            </c:spPr>
          </c:marker>
          <c:dPt>
            <c:idx val="34"/>
            <c:marker>
              <c:symbol val="circle"/>
              <c:size val="10"/>
              <c:spPr>
                <a:solidFill>
                  <a:srgbClr val="002060"/>
                </a:solidFill>
                <a:ln w="25400">
                  <a:solidFill>
                    <a:srgbClr val="002060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rgbClr val="00206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DA26-7641-B7BE-D6491285D7AA}"/>
              </c:ext>
            </c:extLst>
          </c:dPt>
          <c:cat>
            <c:strRef>
              <c:f>'cpudpu_output (6)'!$U$14:$U$25</c:f>
              <c:strCache>
                <c:ptCount val="12"/>
                <c:pt idx="0">
                  <c:v>8</c:v>
                </c:pt>
                <c:pt idx="1">
                  <c:v>32</c:v>
                </c:pt>
                <c:pt idx="2">
                  <c:v>128</c:v>
                </c:pt>
                <c:pt idx="3">
                  <c:v>512</c:v>
                </c:pt>
                <c:pt idx="4">
                  <c:v>2K</c:v>
                </c:pt>
                <c:pt idx="5">
                  <c:v>8K</c:v>
                </c:pt>
                <c:pt idx="6">
                  <c:v>32K</c:v>
                </c:pt>
                <c:pt idx="7">
                  <c:v>128K</c:v>
                </c:pt>
                <c:pt idx="8">
                  <c:v>512K</c:v>
                </c:pt>
                <c:pt idx="9">
                  <c:v>2M</c:v>
                </c:pt>
                <c:pt idx="10">
                  <c:v>8M</c:v>
                </c:pt>
                <c:pt idx="11">
                  <c:v>32M</c:v>
                </c:pt>
              </c:strCache>
            </c:strRef>
          </c:cat>
          <c:val>
            <c:numRef>
              <c:f>'cpudpu_output (6)'!$W$14:$W$25</c:f>
              <c:numCache>
                <c:formatCode>General</c:formatCode>
                <c:ptCount val="12"/>
                <c:pt idx="0">
                  <c:v>1.55E-4</c:v>
                </c:pt>
                <c:pt idx="1">
                  <c:v>6.6799999999999997E-4</c:v>
                </c:pt>
                <c:pt idx="2">
                  <c:v>2.7950000000000002E-3</c:v>
                </c:pt>
                <c:pt idx="3">
                  <c:v>9.0939999999999997E-3</c:v>
                </c:pt>
                <c:pt idx="4">
                  <c:v>2.7453000000000002E-2</c:v>
                </c:pt>
                <c:pt idx="5">
                  <c:v>5.2311999999999997E-2</c:v>
                </c:pt>
                <c:pt idx="6">
                  <c:v>7.2383000000000003E-2</c:v>
                </c:pt>
                <c:pt idx="7">
                  <c:v>8.8080000000000006E-2</c:v>
                </c:pt>
                <c:pt idx="8">
                  <c:v>0.11748500000000001</c:v>
                </c:pt>
                <c:pt idx="9">
                  <c:v>0.12198000000000001</c:v>
                </c:pt>
                <c:pt idx="10">
                  <c:v>0.122519</c:v>
                </c:pt>
                <c:pt idx="11">
                  <c:v>0.122087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A26-7641-B7BE-D6491285D7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98528383"/>
        <c:axId val="1598601583"/>
      </c:lineChart>
      <c:catAx>
        <c:axId val="159852838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Data transfer size (bytes)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598601583"/>
        <c:crossesAt val="1.0000000000000003E-4"/>
        <c:auto val="1"/>
        <c:lblAlgn val="ctr"/>
        <c:lblOffset val="100"/>
        <c:noMultiLvlLbl val="0"/>
      </c:catAx>
      <c:valAx>
        <c:axId val="1598601583"/>
        <c:scaling>
          <c:logBase val="10"/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Sustained CPU-DPU Bandwidth</a:t>
                </a:r>
              </a:p>
              <a:p>
                <a:pPr>
                  <a:defRPr sz="1400"/>
                </a:pPr>
                <a:r>
                  <a:rPr lang="en-US" sz="1400"/>
                  <a:t>(GB/s, log scale)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.000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598528383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2319462775030583"/>
          <c:y val="6.2702777777777774E-2"/>
          <c:w val="0.2181661330795189"/>
          <c:h val="0.22586203703703703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357948965350886"/>
          <c:y val="5.207888888888889E-2"/>
          <c:w val="0.78103602749875078"/>
          <c:h val="0.72228928571428574"/>
        </c:manualLayout>
      </c:layout>
      <c:lineChart>
        <c:grouping val="standard"/>
        <c:varyColors val="0"/>
        <c:ser>
          <c:idx val="1"/>
          <c:order val="0"/>
          <c:tx>
            <c:strRef>
              <c:f>'cpudpu_output (6)'!$V$32</c:f>
              <c:strCache>
                <c:ptCount val="1"/>
                <c:pt idx="0">
                  <c:v>CPU-DPU (serial)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square"/>
            <c:size val="10"/>
            <c:spPr>
              <a:solidFill>
                <a:srgbClr val="00B0F0"/>
              </a:solidFill>
              <a:ln w="25400">
                <a:solidFill>
                  <a:srgbClr val="00B0F0"/>
                </a:solidFill>
              </a:ln>
              <a:effectLst/>
            </c:spPr>
          </c:marker>
          <c:dLbls>
            <c:dLbl>
              <c:idx val="6"/>
              <c:layout>
                <c:manualLayout>
                  <c:x val="-2.1207886646045291E-3"/>
                  <c:y val="-5.67166666666666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C06-2847-B5AF-7B217FFF7B0A}"/>
                </c:ext>
              </c:extLst>
            </c:dLbl>
            <c:numFmt formatCode="#,##0.00" sourceLinked="0"/>
            <c:spPr>
              <a:solidFill>
                <a:schemeClr val="bg1">
                  <a:alpha val="7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'cpudpu_output (6)'!$U$33:$U$39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</c:numCache>
            </c:numRef>
          </c:cat>
          <c:val>
            <c:numRef>
              <c:f>'cpudpu_output (6)'!$V$33:$V$39</c:f>
              <c:numCache>
                <c:formatCode>General</c:formatCode>
                <c:ptCount val="7"/>
                <c:pt idx="0">
                  <c:v>0.33247700000000002</c:v>
                </c:pt>
                <c:pt idx="1">
                  <c:v>0.33347300000000002</c:v>
                </c:pt>
                <c:pt idx="2">
                  <c:v>0.33201199999999997</c:v>
                </c:pt>
                <c:pt idx="3">
                  <c:v>0.33126800000000001</c:v>
                </c:pt>
                <c:pt idx="4">
                  <c:v>0.302512</c:v>
                </c:pt>
                <c:pt idx="5">
                  <c:v>0.300481</c:v>
                </c:pt>
                <c:pt idx="6">
                  <c:v>0.27370800000000001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C06-2847-B5AF-7B217FFF7B0A}"/>
            </c:ext>
          </c:extLst>
        </c:ser>
        <c:ser>
          <c:idx val="2"/>
          <c:order val="1"/>
          <c:tx>
            <c:strRef>
              <c:f>'cpudpu_output (6)'!$W$32</c:f>
              <c:strCache>
                <c:ptCount val="1"/>
                <c:pt idx="0">
                  <c:v>DPU-CPU (serial)</c:v>
                </c:pt>
              </c:strCache>
            </c:strRef>
          </c:tx>
          <c:spPr>
            <a:ln w="28575" cap="rnd">
              <a:solidFill>
                <a:srgbClr val="002060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002060"/>
              </a:solidFill>
              <a:ln w="25400">
                <a:solidFill>
                  <a:srgbClr val="002060"/>
                </a:solidFill>
              </a:ln>
              <a:effectLst/>
            </c:spPr>
          </c:marker>
          <c:dPt>
            <c:idx val="34"/>
            <c:marker>
              <c:symbol val="circle"/>
              <c:size val="10"/>
              <c:spPr>
                <a:solidFill>
                  <a:srgbClr val="002060"/>
                </a:solidFill>
                <a:ln w="25400">
                  <a:solidFill>
                    <a:srgbClr val="002060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rgbClr val="00206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4C06-2847-B5AF-7B217FFF7B0A}"/>
              </c:ext>
            </c:extLst>
          </c:dPt>
          <c:dLbls>
            <c:dLbl>
              <c:idx val="6"/>
              <c:layout>
                <c:manualLayout>
                  <c:x val="-2.1320455046503618E-3"/>
                  <c:y val="-1.21861111111112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C06-2847-B5AF-7B217FFF7B0A}"/>
                </c:ext>
              </c:extLst>
            </c:dLbl>
            <c:numFmt formatCode="#,##0.00" sourceLinked="0"/>
            <c:spPr>
              <a:solidFill>
                <a:schemeClr val="bg1">
                  <a:alpha val="7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'cpudpu_output (6)'!$U$33:$U$39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</c:numCache>
            </c:numRef>
          </c:cat>
          <c:val>
            <c:numRef>
              <c:f>'cpudpu_output (6)'!$W$33:$W$39</c:f>
              <c:numCache>
                <c:formatCode>General</c:formatCode>
                <c:ptCount val="7"/>
                <c:pt idx="0">
                  <c:v>0.122087</c:v>
                </c:pt>
                <c:pt idx="1">
                  <c:v>0.12213499999999999</c:v>
                </c:pt>
                <c:pt idx="2">
                  <c:v>0.12211900000000001</c:v>
                </c:pt>
                <c:pt idx="3">
                  <c:v>0.122109</c:v>
                </c:pt>
                <c:pt idx="4">
                  <c:v>0.114958</c:v>
                </c:pt>
                <c:pt idx="5">
                  <c:v>0.11515499999999999</c:v>
                </c:pt>
                <c:pt idx="6">
                  <c:v>0.11561100000000001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4C06-2847-B5AF-7B217FFF7B0A}"/>
            </c:ext>
          </c:extLst>
        </c:ser>
        <c:ser>
          <c:idx val="0"/>
          <c:order val="2"/>
          <c:tx>
            <c:strRef>
              <c:f>'cpudpu_output (6)'!$X$32</c:f>
              <c:strCache>
                <c:ptCount val="1"/>
                <c:pt idx="0">
                  <c:v>CPU-DPU (parallel)</c:v>
                </c:pt>
              </c:strCache>
            </c:strRef>
          </c:tx>
          <c:spPr>
            <a:ln w="28575" cap="rnd">
              <a:solidFill>
                <a:srgbClr val="00B0F0"/>
              </a:solidFill>
              <a:prstDash val="dash"/>
              <a:round/>
            </a:ln>
            <a:effectLst/>
          </c:spPr>
          <c:marker>
            <c:symbol val="squar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F0"/>
                </a:solidFill>
              </a:ln>
              <a:effectLst/>
            </c:spPr>
          </c:marker>
          <c:dLbls>
            <c:dLbl>
              <c:idx val="6"/>
              <c:layout>
                <c:manualLayout>
                  <c:x val="-2.1990669984605837E-3"/>
                  <c:y val="-1.80384920634920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C06-2847-B5AF-7B217FFF7B0A}"/>
                </c:ext>
              </c:extLst>
            </c:dLbl>
            <c:numFmt formatCode="#,##0.00" sourceLinked="0"/>
            <c:spPr>
              <a:solidFill>
                <a:schemeClr val="bg1">
                  <a:alpha val="7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'cpudpu_output (6)'!$U$33:$U$39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</c:numCache>
            </c:numRef>
          </c:cat>
          <c:val>
            <c:numRef>
              <c:f>'cpudpu_output (6)'!$X$33:$X$39</c:f>
              <c:numCache>
                <c:formatCode>General</c:formatCode>
                <c:ptCount val="7"/>
                <c:pt idx="0">
                  <c:v>0.33203700000000003</c:v>
                </c:pt>
                <c:pt idx="1">
                  <c:v>0.54059000000000001</c:v>
                </c:pt>
                <c:pt idx="2">
                  <c:v>0.73244699999999996</c:v>
                </c:pt>
                <c:pt idx="3">
                  <c:v>0.87673100000000004</c:v>
                </c:pt>
                <c:pt idx="4">
                  <c:v>1.810935</c:v>
                </c:pt>
                <c:pt idx="5">
                  <c:v>4.2348889999999999</c:v>
                </c:pt>
                <c:pt idx="6">
                  <c:v>6.682779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4C06-2847-B5AF-7B217FFF7B0A}"/>
            </c:ext>
          </c:extLst>
        </c:ser>
        <c:ser>
          <c:idx val="3"/>
          <c:order val="3"/>
          <c:tx>
            <c:strRef>
              <c:f>'cpudpu_output (6)'!$Y$32</c:f>
              <c:strCache>
                <c:ptCount val="1"/>
                <c:pt idx="0">
                  <c:v>DPU-CPU (parallel)</c:v>
                </c:pt>
              </c:strCache>
            </c:strRef>
          </c:tx>
          <c:spPr>
            <a:ln w="28575" cap="rnd">
              <a:solidFill>
                <a:srgbClr val="002060"/>
              </a:solidFill>
              <a:prstDash val="dash"/>
              <a:round/>
            </a:ln>
            <a:effectLst/>
          </c:spPr>
          <c:marker>
            <c:symbol val="circl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2060"/>
                </a:solidFill>
              </a:ln>
              <a:effectLst/>
            </c:spPr>
          </c:marker>
          <c:dLbls>
            <c:dLbl>
              <c:idx val="6"/>
              <c:layout>
                <c:manualLayout>
                  <c:x val="-2.1990669984605837E-3"/>
                  <c:y val="5.0589682539682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C06-2847-B5AF-7B217FFF7B0A}"/>
                </c:ext>
              </c:extLst>
            </c:dLbl>
            <c:numFmt formatCode="#,##0.00" sourceLinked="0"/>
            <c:spPr>
              <a:solidFill>
                <a:schemeClr val="bg1">
                  <a:alpha val="7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'cpudpu_output (6)'!$U$33:$U$39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</c:numCache>
            </c:numRef>
          </c:cat>
          <c:val>
            <c:numRef>
              <c:f>'cpudpu_output (6)'!$Y$33:$Y$39</c:f>
              <c:numCache>
                <c:formatCode>General</c:formatCode>
                <c:ptCount val="7"/>
                <c:pt idx="0">
                  <c:v>0.12227</c:v>
                </c:pt>
                <c:pt idx="1">
                  <c:v>0.225214</c:v>
                </c:pt>
                <c:pt idx="2">
                  <c:v>0.42436800000000002</c:v>
                </c:pt>
                <c:pt idx="3">
                  <c:v>0.63153499999999996</c:v>
                </c:pt>
                <c:pt idx="4">
                  <c:v>1.4963979999999999</c:v>
                </c:pt>
                <c:pt idx="5">
                  <c:v>3.1702340000000002</c:v>
                </c:pt>
                <c:pt idx="6">
                  <c:v>4.7395189999999996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4C06-2847-B5AF-7B217FFF7B0A}"/>
            </c:ext>
          </c:extLst>
        </c:ser>
        <c:ser>
          <c:idx val="4"/>
          <c:order val="4"/>
          <c:tx>
            <c:strRef>
              <c:f>'cpudpu_output (6)'!$Z$32</c:f>
              <c:strCache>
                <c:ptCount val="1"/>
                <c:pt idx="0">
                  <c:v>CPU-DPU (broadcast)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triangl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dLbls>
            <c:dLbl>
              <c:idx val="6"/>
              <c:layout>
                <c:manualLayout>
                  <c:x val="-2.1659892069417642E-3"/>
                  <c:y val="-1.00793650793650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4C06-2847-B5AF-7B217FFF7B0A}"/>
                </c:ext>
              </c:extLst>
            </c:dLbl>
            <c:numFmt formatCode="#,##0.00" sourceLinked="0"/>
            <c:spPr>
              <a:solidFill>
                <a:schemeClr val="bg1">
                  <a:alpha val="7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eparator>, </c:separator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'cpudpu_output (6)'!$U$33:$U$39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</c:numCache>
            </c:numRef>
          </c:cat>
          <c:val>
            <c:numRef>
              <c:f>'cpudpu_output (6)'!$Z$33:$Z$39</c:f>
              <c:numCache>
                <c:formatCode>General</c:formatCode>
                <c:ptCount val="7"/>
                <c:pt idx="0">
                  <c:v>0.332812</c:v>
                </c:pt>
                <c:pt idx="1">
                  <c:v>0.66767799999999999</c:v>
                </c:pt>
                <c:pt idx="2">
                  <c:v>1.35345</c:v>
                </c:pt>
                <c:pt idx="3">
                  <c:v>2.5642670000000001</c:v>
                </c:pt>
                <c:pt idx="4">
                  <c:v>5.0996030000000001</c:v>
                </c:pt>
                <c:pt idx="5">
                  <c:v>10.14317</c:v>
                </c:pt>
                <c:pt idx="6">
                  <c:v>16.884644999999999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4C06-2847-B5AF-7B217FFF7B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98528383"/>
        <c:axId val="1598601583"/>
      </c:lineChart>
      <c:catAx>
        <c:axId val="159852838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#DPUs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598601583"/>
        <c:crossesAt val="1.0000000000000004E-5"/>
        <c:auto val="1"/>
        <c:lblAlgn val="ctr"/>
        <c:lblOffset val="100"/>
        <c:noMultiLvlLbl val="0"/>
      </c:catAx>
      <c:valAx>
        <c:axId val="1598601583"/>
        <c:scaling>
          <c:logBase val="2"/>
          <c:orientation val="minMax"/>
          <c:max val="28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Sustained CPU-DPU Bandwidth</a:t>
                </a:r>
              </a:p>
              <a:p>
                <a:pPr>
                  <a:defRPr sz="1400"/>
                </a:pPr>
                <a:r>
                  <a:rPr lang="en-US" sz="1400"/>
                  <a:t>(GB/s, log scale)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.0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598528383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20092248315787661"/>
          <c:y val="9.2460317460317466E-5"/>
          <c:w val="0.54512079195506546"/>
          <c:h val="0.18615238095238099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357948965350886"/>
          <c:y val="5.207888888888889E-2"/>
          <c:w val="0.78103602749875078"/>
          <c:h val="0.72228928571428574"/>
        </c:manualLayout>
      </c:layout>
      <c:lineChart>
        <c:grouping val="standard"/>
        <c:varyColors val="0"/>
        <c:ser>
          <c:idx val="1"/>
          <c:order val="0"/>
          <c:tx>
            <c:strRef>
              <c:f>'cpudpu_output (6)'!$V$32</c:f>
              <c:strCache>
                <c:ptCount val="1"/>
                <c:pt idx="0">
                  <c:v>CPU-DPU (serial)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square"/>
            <c:size val="10"/>
            <c:spPr>
              <a:solidFill>
                <a:srgbClr val="00B0F0"/>
              </a:solidFill>
              <a:ln w="25400">
                <a:solidFill>
                  <a:srgbClr val="00B0F0"/>
                </a:solidFill>
              </a:ln>
              <a:effectLst/>
            </c:spPr>
          </c:marker>
          <c:dLbls>
            <c:dLbl>
              <c:idx val="6"/>
              <c:layout>
                <c:manualLayout>
                  <c:x val="-2.1207886646045291E-3"/>
                  <c:y val="-5.67166666666666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C06-2847-B5AF-7B217FFF7B0A}"/>
                </c:ext>
              </c:extLst>
            </c:dLbl>
            <c:numFmt formatCode="#,##0.00" sourceLinked="0"/>
            <c:spPr>
              <a:solidFill>
                <a:schemeClr val="bg1">
                  <a:alpha val="7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'cpudpu_output (6)'!$U$33:$U$39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</c:numCache>
            </c:numRef>
          </c:cat>
          <c:val>
            <c:numRef>
              <c:f>'cpudpu_output (6)'!$V$33:$V$39</c:f>
              <c:numCache>
                <c:formatCode>General</c:formatCode>
                <c:ptCount val="7"/>
                <c:pt idx="0">
                  <c:v>0.33247700000000002</c:v>
                </c:pt>
                <c:pt idx="1">
                  <c:v>0.33347300000000002</c:v>
                </c:pt>
                <c:pt idx="2">
                  <c:v>0.33201199999999997</c:v>
                </c:pt>
                <c:pt idx="3">
                  <c:v>0.33126800000000001</c:v>
                </c:pt>
                <c:pt idx="4">
                  <c:v>0.302512</c:v>
                </c:pt>
                <c:pt idx="5">
                  <c:v>0.300481</c:v>
                </c:pt>
                <c:pt idx="6">
                  <c:v>0.27370800000000001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C06-2847-B5AF-7B217FFF7B0A}"/>
            </c:ext>
          </c:extLst>
        </c:ser>
        <c:ser>
          <c:idx val="2"/>
          <c:order val="1"/>
          <c:tx>
            <c:strRef>
              <c:f>'cpudpu_output (6)'!$W$32</c:f>
              <c:strCache>
                <c:ptCount val="1"/>
                <c:pt idx="0">
                  <c:v>DPU-CPU (serial)</c:v>
                </c:pt>
              </c:strCache>
            </c:strRef>
          </c:tx>
          <c:spPr>
            <a:ln w="28575" cap="rnd">
              <a:solidFill>
                <a:srgbClr val="002060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002060"/>
              </a:solidFill>
              <a:ln w="25400">
                <a:solidFill>
                  <a:srgbClr val="002060"/>
                </a:solidFill>
              </a:ln>
              <a:effectLst/>
            </c:spPr>
          </c:marker>
          <c:dPt>
            <c:idx val="34"/>
            <c:marker>
              <c:symbol val="circle"/>
              <c:size val="10"/>
              <c:spPr>
                <a:solidFill>
                  <a:srgbClr val="002060"/>
                </a:solidFill>
                <a:ln w="25400">
                  <a:solidFill>
                    <a:srgbClr val="002060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rgbClr val="00206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4C06-2847-B5AF-7B217FFF7B0A}"/>
              </c:ext>
            </c:extLst>
          </c:dPt>
          <c:dLbls>
            <c:dLbl>
              <c:idx val="6"/>
              <c:layout>
                <c:manualLayout>
                  <c:x val="-2.1320455046503618E-3"/>
                  <c:y val="-1.21861111111112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C06-2847-B5AF-7B217FFF7B0A}"/>
                </c:ext>
              </c:extLst>
            </c:dLbl>
            <c:numFmt formatCode="#,##0.00" sourceLinked="0"/>
            <c:spPr>
              <a:solidFill>
                <a:schemeClr val="bg1">
                  <a:alpha val="7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'cpudpu_output (6)'!$U$33:$U$39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</c:numCache>
            </c:numRef>
          </c:cat>
          <c:val>
            <c:numRef>
              <c:f>'cpudpu_output (6)'!$W$33:$W$39</c:f>
              <c:numCache>
                <c:formatCode>General</c:formatCode>
                <c:ptCount val="7"/>
                <c:pt idx="0">
                  <c:v>0.122087</c:v>
                </c:pt>
                <c:pt idx="1">
                  <c:v>0.12213499999999999</c:v>
                </c:pt>
                <c:pt idx="2">
                  <c:v>0.12211900000000001</c:v>
                </c:pt>
                <c:pt idx="3">
                  <c:v>0.122109</c:v>
                </c:pt>
                <c:pt idx="4">
                  <c:v>0.114958</c:v>
                </c:pt>
                <c:pt idx="5">
                  <c:v>0.11515499999999999</c:v>
                </c:pt>
                <c:pt idx="6">
                  <c:v>0.11561100000000001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4C06-2847-B5AF-7B217FFF7B0A}"/>
            </c:ext>
          </c:extLst>
        </c:ser>
        <c:ser>
          <c:idx val="0"/>
          <c:order val="2"/>
          <c:tx>
            <c:strRef>
              <c:f>'cpudpu_output (6)'!$X$32</c:f>
              <c:strCache>
                <c:ptCount val="1"/>
                <c:pt idx="0">
                  <c:v>CPU-DPU (parallel)</c:v>
                </c:pt>
              </c:strCache>
            </c:strRef>
          </c:tx>
          <c:spPr>
            <a:ln w="28575" cap="rnd">
              <a:solidFill>
                <a:srgbClr val="00B0F0"/>
              </a:solidFill>
              <a:prstDash val="dash"/>
              <a:round/>
            </a:ln>
            <a:effectLst/>
          </c:spPr>
          <c:marker>
            <c:symbol val="squar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F0"/>
                </a:solidFill>
              </a:ln>
              <a:effectLst/>
            </c:spPr>
          </c:marker>
          <c:dLbls>
            <c:dLbl>
              <c:idx val="6"/>
              <c:layout>
                <c:manualLayout>
                  <c:x val="-2.1990669984605837E-3"/>
                  <c:y val="-1.80384920634920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C06-2847-B5AF-7B217FFF7B0A}"/>
                </c:ext>
              </c:extLst>
            </c:dLbl>
            <c:numFmt formatCode="#,##0.00" sourceLinked="0"/>
            <c:spPr>
              <a:solidFill>
                <a:schemeClr val="bg1">
                  <a:alpha val="7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'cpudpu_output (6)'!$U$33:$U$39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</c:numCache>
            </c:numRef>
          </c:cat>
          <c:val>
            <c:numRef>
              <c:f>'cpudpu_output (6)'!$X$33:$X$39</c:f>
              <c:numCache>
                <c:formatCode>General</c:formatCode>
                <c:ptCount val="7"/>
                <c:pt idx="0">
                  <c:v>0.33203700000000003</c:v>
                </c:pt>
                <c:pt idx="1">
                  <c:v>0.54059000000000001</c:v>
                </c:pt>
                <c:pt idx="2">
                  <c:v>0.73244699999999996</c:v>
                </c:pt>
                <c:pt idx="3">
                  <c:v>0.87673100000000004</c:v>
                </c:pt>
                <c:pt idx="4">
                  <c:v>1.810935</c:v>
                </c:pt>
                <c:pt idx="5">
                  <c:v>4.2348889999999999</c:v>
                </c:pt>
                <c:pt idx="6">
                  <c:v>6.682779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4C06-2847-B5AF-7B217FFF7B0A}"/>
            </c:ext>
          </c:extLst>
        </c:ser>
        <c:ser>
          <c:idx val="3"/>
          <c:order val="3"/>
          <c:tx>
            <c:strRef>
              <c:f>'cpudpu_output (6)'!$Y$32</c:f>
              <c:strCache>
                <c:ptCount val="1"/>
                <c:pt idx="0">
                  <c:v>DPU-CPU (parallel)</c:v>
                </c:pt>
              </c:strCache>
            </c:strRef>
          </c:tx>
          <c:spPr>
            <a:ln w="28575" cap="rnd">
              <a:solidFill>
                <a:srgbClr val="002060"/>
              </a:solidFill>
              <a:prstDash val="dash"/>
              <a:round/>
            </a:ln>
            <a:effectLst/>
          </c:spPr>
          <c:marker>
            <c:symbol val="circl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2060"/>
                </a:solidFill>
              </a:ln>
              <a:effectLst/>
            </c:spPr>
          </c:marker>
          <c:dLbls>
            <c:dLbl>
              <c:idx val="6"/>
              <c:layout>
                <c:manualLayout>
                  <c:x val="-2.1990669984605837E-3"/>
                  <c:y val="5.0589682539682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C06-2847-B5AF-7B217FFF7B0A}"/>
                </c:ext>
              </c:extLst>
            </c:dLbl>
            <c:numFmt formatCode="#,##0.00" sourceLinked="0"/>
            <c:spPr>
              <a:solidFill>
                <a:schemeClr val="bg1">
                  <a:alpha val="7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'cpudpu_output (6)'!$U$33:$U$39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</c:numCache>
            </c:numRef>
          </c:cat>
          <c:val>
            <c:numRef>
              <c:f>'cpudpu_output (6)'!$Y$33:$Y$39</c:f>
              <c:numCache>
                <c:formatCode>General</c:formatCode>
                <c:ptCount val="7"/>
                <c:pt idx="0">
                  <c:v>0.12227</c:v>
                </c:pt>
                <c:pt idx="1">
                  <c:v>0.225214</c:v>
                </c:pt>
                <c:pt idx="2">
                  <c:v>0.42436800000000002</c:v>
                </c:pt>
                <c:pt idx="3">
                  <c:v>0.63153499999999996</c:v>
                </c:pt>
                <c:pt idx="4">
                  <c:v>1.4963979999999999</c:v>
                </c:pt>
                <c:pt idx="5">
                  <c:v>3.1702340000000002</c:v>
                </c:pt>
                <c:pt idx="6">
                  <c:v>4.7395189999999996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4C06-2847-B5AF-7B217FFF7B0A}"/>
            </c:ext>
          </c:extLst>
        </c:ser>
        <c:ser>
          <c:idx val="4"/>
          <c:order val="4"/>
          <c:tx>
            <c:strRef>
              <c:f>'cpudpu_output (6)'!$Z$32</c:f>
              <c:strCache>
                <c:ptCount val="1"/>
                <c:pt idx="0">
                  <c:v>CPU-DPU (broadcast)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triangl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dLbls>
            <c:dLbl>
              <c:idx val="6"/>
              <c:layout>
                <c:manualLayout>
                  <c:x val="-2.1659892069417642E-3"/>
                  <c:y val="-1.00793650793650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4C06-2847-B5AF-7B217FFF7B0A}"/>
                </c:ext>
              </c:extLst>
            </c:dLbl>
            <c:numFmt formatCode="#,##0.00" sourceLinked="0"/>
            <c:spPr>
              <a:solidFill>
                <a:schemeClr val="bg1">
                  <a:alpha val="7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eparator>, </c:separator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'cpudpu_output (6)'!$U$33:$U$39</c:f>
              <c:numCache>
                <c:formatCode>General</c:formatCode>
                <c:ptCount val="7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</c:numCache>
            </c:numRef>
          </c:cat>
          <c:val>
            <c:numRef>
              <c:f>'cpudpu_output (6)'!$Z$33:$Z$39</c:f>
              <c:numCache>
                <c:formatCode>General</c:formatCode>
                <c:ptCount val="7"/>
                <c:pt idx="0">
                  <c:v>0.332812</c:v>
                </c:pt>
                <c:pt idx="1">
                  <c:v>0.66767799999999999</c:v>
                </c:pt>
                <c:pt idx="2">
                  <c:v>1.35345</c:v>
                </c:pt>
                <c:pt idx="3">
                  <c:v>2.5642670000000001</c:v>
                </c:pt>
                <c:pt idx="4">
                  <c:v>5.0996030000000001</c:v>
                </c:pt>
                <c:pt idx="5">
                  <c:v>10.14317</c:v>
                </c:pt>
                <c:pt idx="6">
                  <c:v>16.884644999999999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4C06-2847-B5AF-7B217FFF7B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98528383"/>
        <c:axId val="1598601583"/>
      </c:lineChart>
      <c:catAx>
        <c:axId val="159852838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#DPUs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598601583"/>
        <c:crossesAt val="1.0000000000000004E-5"/>
        <c:auto val="1"/>
        <c:lblAlgn val="ctr"/>
        <c:lblOffset val="100"/>
        <c:noMultiLvlLbl val="0"/>
      </c:catAx>
      <c:valAx>
        <c:axId val="1598601583"/>
        <c:scaling>
          <c:logBase val="2"/>
          <c:orientation val="minMax"/>
          <c:max val="28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Sustained CPU-DPU Bandwidth</a:t>
                </a:r>
              </a:p>
              <a:p>
                <a:pPr>
                  <a:defRPr sz="1400"/>
                </a:pPr>
                <a:r>
                  <a:rPr lang="en-US" sz="1400"/>
                  <a:t>(GB/s, log scale)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.0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598528383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20092248315787661"/>
          <c:y val="9.2460317460317466E-5"/>
          <c:w val="0.54512079195506546"/>
          <c:h val="0.18615238095238099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Sheet3!$C$2</c:f>
              <c:strCache>
                <c:ptCount val="1"/>
                <c:pt idx="0">
                  <c:v>Performance (GOPS)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accent5">
                  <a:lumMod val="60000"/>
                  <a:lumOff val="40000"/>
                </a:schemeClr>
              </a:solidFill>
              <a:ln w="9525">
                <a:solidFill>
                  <a:srgbClr val="002060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1.6729053696268284E-3"/>
                  <c:y val="6.1548611111111109E-2"/>
                </c:manualLayout>
              </c:layout>
              <c:tx>
                <c:strRef>
                  <c:f>Sheet3!$A$3</c:f>
                  <c:strCache>
                    <c:ptCount val="1"/>
                    <c:pt idx="0">
                      <c:v>BFS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{BD2EEB31-9002-C74F-B096-6CFE9E0229A9}</c15:txfldGUID>
                      <c15:f>Sheet3!$A$3</c15:f>
                      <c15:dlblFieldTableCache>
                        <c:ptCount val="1"/>
                        <c:pt idx="0">
                          <c:v>BFS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0-2654-FD47-8C27-FB62404161D0}"/>
                </c:ext>
              </c:extLst>
            </c:dLbl>
            <c:dLbl>
              <c:idx val="1"/>
              <c:layout>
                <c:manualLayout>
                  <c:x val="-7.8087044231218636E-2"/>
                  <c:y val="-4.5972222222222222E-3"/>
                </c:manualLayout>
              </c:layout>
              <c:tx>
                <c:strRef>
                  <c:f>Sheet3!$A$4</c:f>
                  <c:strCache>
                    <c:ptCount val="1"/>
                    <c:pt idx="0">
                      <c:v>BS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{367DBF7D-99E5-BD49-AA95-6F0366F187D9}</c15:txfldGUID>
                      <c15:f>Sheet3!$A$4</c15:f>
                      <c15:dlblFieldTableCache>
                        <c:ptCount val="1"/>
                        <c:pt idx="0">
                          <c:v>BS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1-2654-FD47-8C27-FB62404161D0}"/>
                </c:ext>
              </c:extLst>
            </c:dLbl>
            <c:dLbl>
              <c:idx val="2"/>
              <c:layout>
                <c:manualLayout>
                  <c:x val="-9.9986435487223385E-2"/>
                  <c:y val="-2.1265972222222221E-2"/>
                </c:manualLayout>
              </c:layout>
              <c:tx>
                <c:strRef>
                  <c:f>Sheet3!$A$5</c:f>
                  <c:strCache>
                    <c:ptCount val="1"/>
                    <c:pt idx="0">
                      <c:v>GEMV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{8EE90F2A-A8CC-B846-AE4D-0317B3B5CB18}</c15:txfldGUID>
                      <c15:f>Sheet3!$A$5</c15:f>
                      <c15:dlblFieldTableCache>
                        <c:ptCount val="1"/>
                        <c:pt idx="0">
                          <c:v>GEMV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2-2654-FD47-8C27-FB62404161D0}"/>
                </c:ext>
              </c:extLst>
            </c:dLbl>
            <c:dLbl>
              <c:idx val="3"/>
              <c:layout>
                <c:manualLayout>
                  <c:x val="4.7944331116668995E-3"/>
                  <c:y val="-4.5972222222222222E-3"/>
                </c:manualLayout>
              </c:layout>
              <c:tx>
                <c:strRef>
                  <c:f>Sheet3!$A$6</c:f>
                  <c:strCache>
                    <c:ptCount val="1"/>
                    <c:pt idx="0">
                      <c:v>MLP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{8B92EF63-BBA9-DC4F-B296-646C86B4FBA0}</c15:txfldGUID>
                      <c15:f>Sheet3!$A$6</c15:f>
                      <c15:dlblFieldTableCache>
                        <c:ptCount val="1"/>
                        <c:pt idx="0">
                          <c:v>MLP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3-2654-FD47-8C27-FB62404161D0}"/>
                </c:ext>
              </c:extLst>
            </c:dLbl>
            <c:dLbl>
              <c:idx val="4"/>
              <c:layout>
                <c:manualLayout>
                  <c:x val="-7.5263075506714433E-2"/>
                  <c:y val="1.7451388888888888E-2"/>
                </c:manualLayout>
              </c:layout>
              <c:tx>
                <c:strRef>
                  <c:f>Sheet3!$A$7</c:f>
                  <c:strCache>
                    <c:ptCount val="1"/>
                    <c:pt idx="0">
                      <c:v>SEL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{86CD5CE8-923B-F94E-B07E-07CCF639B826}</c15:txfldGUID>
                      <c15:f>Sheet3!$A$7</c15:f>
                      <c15:dlblFieldTableCache>
                        <c:ptCount val="1"/>
                        <c:pt idx="0">
                          <c:v>SEL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4-2654-FD47-8C27-FB62404161D0}"/>
                </c:ext>
              </c:extLst>
            </c:dLbl>
            <c:dLbl>
              <c:idx val="5"/>
              <c:layout>
                <c:manualLayout>
                  <c:x val="-0.12572936139410623"/>
                  <c:y val="-2.1265972222222221E-2"/>
                </c:manualLayout>
              </c:layout>
              <c:tx>
                <c:strRef>
                  <c:f>Sheet3!$A$8</c:f>
                  <c:strCache>
                    <c:ptCount val="1"/>
                    <c:pt idx="0">
                      <c:v>SpMV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{E4677686-6355-0146-9DC0-CF20C4828203}</c15:txfldGUID>
                      <c15:f>Sheet3!$A$8</c15:f>
                      <c15:dlblFieldTableCache>
                        <c:ptCount val="1"/>
                        <c:pt idx="0">
                          <c:v>SpMV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5-2654-FD47-8C27-FB62404161D0}"/>
                </c:ext>
              </c:extLst>
            </c:dLbl>
            <c:dLbl>
              <c:idx val="6"/>
              <c:layout>
                <c:manualLayout>
                  <c:x val="-5.3831759793524461E-2"/>
                  <c:y val="3.5090277777777776E-2"/>
                </c:manualLayout>
              </c:layout>
              <c:tx>
                <c:strRef>
                  <c:f>Sheet3!$A$9</c:f>
                  <c:strCache>
                    <c:ptCount val="1"/>
                    <c:pt idx="0">
                      <c:v>TS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{30F4E2D2-7DCE-0C4C-9C3A-45D483896617}</c15:txfldGUID>
                      <c15:f>Sheet3!$A$9</c15:f>
                      <c15:dlblFieldTableCache>
                        <c:ptCount val="1"/>
                        <c:pt idx="0">
                          <c:v>TS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6-2654-FD47-8C27-FB62404161D0}"/>
                </c:ext>
              </c:extLst>
            </c:dLbl>
            <c:dLbl>
              <c:idx val="7"/>
              <c:layout>
                <c:manualLayout>
                  <c:x val="2.3996744516933599E-3"/>
                  <c:y val="-9.0069444444444442E-3"/>
                </c:manualLayout>
              </c:layout>
              <c:tx>
                <c:strRef>
                  <c:f>Sheet3!$A$10</c:f>
                  <c:strCache>
                    <c:ptCount val="1"/>
                    <c:pt idx="0">
                      <c:v>UNI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{FBB96C73-FFB9-4642-AD8C-99B429D2E11E}</c15:txfldGUID>
                      <c15:f>Sheet3!$A$10</c15:f>
                      <c15:dlblFieldTableCache>
                        <c:ptCount val="1"/>
                        <c:pt idx="0">
                          <c:v>UNI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7-2654-FD47-8C27-FB62404161D0}"/>
                </c:ext>
              </c:extLst>
            </c:dLbl>
            <c:dLbl>
              <c:idx val="8"/>
              <c:layout>
                <c:manualLayout>
                  <c:x val="5.9496441658078117E-4"/>
                  <c:y val="-1.8750000000004042E-4"/>
                </c:manualLayout>
              </c:layout>
              <c:tx>
                <c:strRef>
                  <c:f>Sheet3!$A$11</c:f>
                  <c:strCache>
                    <c:ptCount val="1"/>
                    <c:pt idx="0">
                      <c:v>VA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{0A00AFA9-EBB2-EB4C-8EB4-95344487AE05}</c15:txfldGUID>
                      <c15:f>Sheet3!$A$11</c15:f>
                      <c15:dlblFieldTableCache>
                        <c:ptCount val="1"/>
                        <c:pt idx="0">
                          <c:v>VA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8-2654-FD47-8C27-FB62404161D0}"/>
                </c:ext>
              </c:extLst>
            </c:dLbl>
            <c:dLbl>
              <c:idx val="9"/>
              <c:layout>
                <c:manualLayout>
                  <c:x val="2.0630963373818464E-3"/>
                  <c:y val="-3.9875000000000001E-2"/>
                </c:manualLayout>
              </c:layout>
              <c:tx>
                <c:strRef>
                  <c:f>Sheet3!$A$12</c:f>
                  <c:strCache>
                    <c:ptCount val="1"/>
                    <c:pt idx="0">
                      <c:v>HST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{09F1AB4F-4F2E-8E47-8027-6F1AAF1330F0}</c15:txfldGUID>
                      <c15:f>Sheet3!$A$12</c15:f>
                      <c15:dlblFieldTableCache>
                        <c:ptCount val="1"/>
                        <c:pt idx="0">
                          <c:v>HST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9-2654-FD47-8C27-FB62404161D0}"/>
                </c:ext>
              </c:extLst>
            </c:dLbl>
            <c:dLbl>
              <c:idx val="10"/>
              <c:layout>
                <c:manualLayout>
                  <c:x val="9.266267391724748E-4"/>
                  <c:y val="4.2222222222222218E-3"/>
                </c:manualLayout>
              </c:layout>
              <c:tx>
                <c:strRef>
                  <c:f>Sheet3!$A$13</c:f>
                  <c:strCache>
                    <c:ptCount val="1"/>
                    <c:pt idx="0">
                      <c:v>RED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{0EE4287B-A62B-9F4A-9090-4E85060ED29D}</c15:txfldGUID>
                      <c15:f>Sheet3!$A$13</c15:f>
                      <c15:dlblFieldTableCache>
                        <c:ptCount val="1"/>
                        <c:pt idx="0">
                          <c:v>RED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A-2654-FD47-8C27-FB62404161D0}"/>
                </c:ext>
              </c:extLst>
            </c:dLbl>
            <c:dLbl>
              <c:idx val="11"/>
              <c:layout>
                <c:manualLayout>
                  <c:x val="-5.5172311557349002E-2"/>
                  <c:y val="9.3386979166666662E-2"/>
                </c:manualLayout>
              </c:layout>
              <c:tx>
                <c:strRef>
                  <c:f>Sheet3!$A$14</c:f>
                  <c:strCache>
                    <c:ptCount val="1"/>
                    <c:pt idx="0">
                      <c:v>SCAN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3209606440178718E-2"/>
                      <c:h val="6.8990277777777761E-2"/>
                    </c:manualLayout>
                  </c15:layout>
                  <c15:dlblFieldTable>
                    <c15:dlblFTEntry>
                      <c15:txfldGUID>{457E134D-05FA-2A43-B088-2F4F15652AC9}</c15:txfldGUID>
                      <c15:f>Sheet3!$A$14</c15:f>
                      <c15:dlblFieldTableCache>
                        <c:ptCount val="1"/>
                        <c:pt idx="0">
                          <c:v>SCAN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B-2654-FD47-8C27-FB62404161D0}"/>
                </c:ext>
              </c:extLst>
            </c:dLbl>
            <c:dLbl>
              <c:idx val="12"/>
              <c:layout>
                <c:manualLayout>
                  <c:x val="6.3502811909673653E-3"/>
                  <c:y val="-9.0069444444444442E-3"/>
                </c:manualLayout>
              </c:layout>
              <c:tx>
                <c:strRef>
                  <c:f>Sheet3!$A$15</c:f>
                  <c:strCache>
                    <c:ptCount val="1"/>
                    <c:pt idx="0">
                      <c:v>NW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{F5214935-D3FB-1E44-8CC3-F4572D888C4E}</c15:txfldGUID>
                      <c15:f>Sheet3!$A$15</c15:f>
                      <c15:dlblFieldTableCache>
                        <c:ptCount val="1"/>
                        <c:pt idx="0">
                          <c:v>NW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C-2654-FD47-8C27-FB62404161D0}"/>
                </c:ext>
              </c:extLst>
            </c:dLbl>
            <c:dLbl>
              <c:idx val="13"/>
              <c:layout>
                <c:manualLayout>
                  <c:x val="1.2071494660298054E-2"/>
                  <c:y val="-8.0368055555555557E-3"/>
                </c:manualLayout>
              </c:layout>
              <c:tx>
                <c:strRef>
                  <c:f>Sheet3!$A$16</c:f>
                  <c:strCache>
                    <c:ptCount val="1"/>
                    <c:pt idx="0">
                      <c:v>TRNS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{B139AF42-AE4E-F342-87DF-DCA76CD542A9}</c15:txfldGUID>
                      <c15:f>Sheet3!$A$16</c15:f>
                      <c15:dlblFieldTableCache>
                        <c:ptCount val="1"/>
                        <c:pt idx="0">
                          <c:v>TRNS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D-2654-FD47-8C27-FB62404161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002060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Sheet3!$B$3:$B$16</c:f>
              <c:numCache>
                <c:formatCode>General</c:formatCode>
                <c:ptCount val="14"/>
                <c:pt idx="0">
                  <c:v>0.14799999999999999</c:v>
                </c:pt>
                <c:pt idx="1">
                  <c:v>8.3000000000000004E-2</c:v>
                </c:pt>
                <c:pt idx="2">
                  <c:v>8.7999999999999995E-2</c:v>
                </c:pt>
                <c:pt idx="3">
                  <c:v>0.107</c:v>
                </c:pt>
                <c:pt idx="4">
                  <c:v>0.1</c:v>
                </c:pt>
                <c:pt idx="5">
                  <c:v>0.11</c:v>
                </c:pt>
                <c:pt idx="6">
                  <c:v>9.7000000000000003E-2</c:v>
                </c:pt>
                <c:pt idx="7">
                  <c:v>0.125</c:v>
                </c:pt>
                <c:pt idx="8">
                  <c:v>0.15</c:v>
                </c:pt>
                <c:pt idx="9">
                  <c:v>0.14299999999999999</c:v>
                </c:pt>
                <c:pt idx="10">
                  <c:v>0.25</c:v>
                </c:pt>
                <c:pt idx="11">
                  <c:v>0.125</c:v>
                </c:pt>
                <c:pt idx="12">
                  <c:v>0.25</c:v>
                </c:pt>
                <c:pt idx="13">
                  <c:v>0.16300000000000001</c:v>
                </c:pt>
              </c:numCache>
            </c:numRef>
          </c:xVal>
          <c:yVal>
            <c:numRef>
              <c:f>Sheet3!$C$3:$C$16</c:f>
              <c:numCache>
                <c:formatCode>General</c:formatCode>
                <c:ptCount val="14"/>
                <c:pt idx="0">
                  <c:v>0.79100000000000004</c:v>
                </c:pt>
                <c:pt idx="1">
                  <c:v>2.7490000000000001</c:v>
                </c:pt>
                <c:pt idx="2">
                  <c:v>4.774</c:v>
                </c:pt>
                <c:pt idx="3">
                  <c:v>8.9879999999999995</c:v>
                </c:pt>
                <c:pt idx="4">
                  <c:v>0.69299999999999995</c:v>
                </c:pt>
                <c:pt idx="5">
                  <c:v>0.95</c:v>
                </c:pt>
                <c:pt idx="6">
                  <c:v>2.331</c:v>
                </c:pt>
                <c:pt idx="7">
                  <c:v>1.5249999999999999</c:v>
                </c:pt>
                <c:pt idx="8">
                  <c:v>5.5510000000000002</c:v>
                </c:pt>
                <c:pt idx="9">
                  <c:v>2.1190000000000002</c:v>
                </c:pt>
                <c:pt idx="10">
                  <c:v>0.74099999999999999</c:v>
                </c:pt>
                <c:pt idx="11">
                  <c:v>0.76200000000000001</c:v>
                </c:pt>
                <c:pt idx="12">
                  <c:v>1.68</c:v>
                </c:pt>
                <c:pt idx="13">
                  <c:v>1.0669999999999999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E-2654-FD47-8C27-FB62404161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25797215"/>
        <c:axId val="526351823"/>
      </c:scatterChart>
      <c:valAx>
        <c:axId val="525797215"/>
        <c:scaling>
          <c:logBase val="10"/>
          <c:orientation val="minMax"/>
          <c:max val="1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Arithmetic Intensity (OP/B)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26351823"/>
        <c:crossesAt val="1.0000000000000002E-2"/>
        <c:crossBetween val="midCat"/>
      </c:valAx>
      <c:valAx>
        <c:axId val="526351823"/>
        <c:scaling>
          <c:logBase val="2"/>
          <c:orientation val="minMax"/>
          <c:max val="24"/>
          <c:min val="0.12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Performance (GOPS)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25797215"/>
        <c:crossesAt val="1.0000000000000002E-3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0EF95D2-65B3-BC4E-8994-D9482C31473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480074-238B-C845-9DF1-E3B8736938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D9B9FAA0-F3AA-164C-A8BD-BFC7CCCEAE52}" type="datetimeFigureOut">
              <a:rPr lang="en-US"/>
              <a:pPr>
                <a:defRPr/>
              </a:pPr>
              <a:t>12/2/22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D1350C-FD2B-E248-96CE-E06DB4CA70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C9C76E-AF9C-0049-9FFB-63472F0B4A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CEAE43-671A-134F-A694-642B51FC36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90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6C4613C-2A39-F64E-84B3-3F6A11D93F5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1BAA2B-7F55-B545-81D8-BC58BCB6AAC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F6B843C-A49F-BB4F-9599-3D41488860B0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987A64C-9D1C-0947-8690-7A7364BA5D2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047D10F-1509-E044-9AEB-E169ACB278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7BEBF0-B94A-A74D-8C8F-7CA6F4159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BBA436-1CB7-B144-9089-6AE4863D9D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87973AD7-D932-2641-9FAC-D90A34A34A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719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7219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5711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dirty="0">
                <a:solidFill>
                  <a:schemeClr val="bg1"/>
                </a:solidFill>
                <a:latin typeface="+mn-lt"/>
              </a:rPr>
              <a:t>Load uses AVX write instructions, which are asynchronous</a:t>
            </a:r>
            <a:r>
              <a:rPr lang="en-US" sz="1200" dirty="0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. </a:t>
            </a:r>
          </a:p>
          <a:p>
            <a:pPr algn="l"/>
            <a:r>
              <a:rPr lang="en-US" sz="1200" dirty="0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However, AVX read instructions are synchronous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5911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2718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5228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09437-7086-8D43-B75A-27CE5E6EC5CB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5023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09437-7086-8D43-B75A-27CE5E6EC5CB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9518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9178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1285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4213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50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0972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4020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2519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24519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63314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09437-7086-8D43-B75A-27CE5E6EC5C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4071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09437-7086-8D43-B75A-27CE5E6EC5C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609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139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09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F49D761E-079B-3A43-A0C1-56738B9002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28C7A81-0A0B-D244-889C-5A3877A984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E461A3A-19C1-6742-B33C-E82599843E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802AA-8BB7-3742-A18E-53EE2E571A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429039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38F5F6B-4812-ED46-9852-1A1D2FDF555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C66C216-AE14-164E-889E-205F940AC2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DF842-8045-BE40-A628-838F16121C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1204730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246064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21040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241621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285756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610530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647661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318931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029831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093231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96441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5178386-4527-D04C-A145-D5B3D2603F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F9D8ABF-6230-094A-9EDE-56A9D686A9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E305C-B8FF-454A-9CA8-EE0240EF54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980287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16273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885878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410180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044154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91403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689856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662061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285920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323461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97706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F6D0A8C-43A2-0846-A293-684F4F4134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7CB41D5-9472-8642-97A1-14D9CEAC7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7CB61-AAE3-8045-AE06-1A684E2F2F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5653447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599072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169297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465364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184504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323237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022738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64DFF4F-ED49-E545-9049-57D68EB3BF4A}"/>
              </a:ext>
            </a:extLst>
          </p:cNvPr>
          <p:cNvSpPr/>
          <p:nvPr userDrawn="1"/>
        </p:nvSpPr>
        <p:spPr>
          <a:xfrm>
            <a:off x="0" y="0"/>
            <a:ext cx="9144000" cy="4379053"/>
          </a:xfrm>
          <a:prstGeom prst="rect">
            <a:avLst/>
          </a:prstGeom>
          <a:solidFill>
            <a:srgbClr val="A5A5A5">
              <a:lumMod val="20000"/>
              <a:lumOff val="80000"/>
            </a:srgb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H" sz="1351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9311" y="2839453"/>
            <a:ext cx="6858000" cy="1539600"/>
          </a:xfrm>
        </p:spPr>
        <p:txBody>
          <a:bodyPr>
            <a:normAutofit/>
          </a:bodyPr>
          <a:lstStyle>
            <a:lvl1pPr marL="0" indent="0" algn="ctr">
              <a:buNone/>
              <a:defRPr sz="3200" b="1" i="0" baseline="0">
                <a:latin typeface="+mj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sz="3200" b="1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Click to edit Master subtitle style</a:t>
            </a:r>
            <a:endParaRPr lang="en-US" dirty="0"/>
          </a:p>
        </p:txBody>
      </p:sp>
      <p:pic>
        <p:nvPicPr>
          <p:cNvPr id="12" name="Picture 2" descr="http://www.euroc-project.eu/fileadmin/imgEuroc/eurocConsortiumLogos/ethLogo.png">
            <a:extLst>
              <a:ext uri="{FF2B5EF4-FFF2-40B4-BE49-F238E27FC236}">
                <a16:creationId xmlns:a16="http://schemas.microsoft.com/office/drawing/2014/main" id="{8CF7D528-60B9-7C4D-8128-F52BA3A7A4B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96" y="6030665"/>
            <a:ext cx="2397512" cy="49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4EC1F6D-190B-B448-B175-2B9886767C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84489" y="5887318"/>
            <a:ext cx="2640412" cy="607663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C2DCD12-E0A7-964E-8C01-30F57AE18A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0667"/>
            <a:ext cx="9144000" cy="261937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1">
                <a:latin typeface="Segoe UI Symbol" panose="020B0502040204020203" pitchFamily="34" charset="0"/>
                <a:ea typeface="Segoe UI Symbol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2839979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ED2D3B90-BDF0-9E4D-963A-CE3F0519D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011" y="132335"/>
            <a:ext cx="8894602" cy="606084"/>
          </a:xfrm>
          <a:prstGeom prst="rect">
            <a:avLst/>
          </a:prstGeom>
        </p:spPr>
        <p:txBody>
          <a:bodyPr/>
          <a:lstStyle>
            <a:lvl1pPr>
              <a:defRPr sz="4400" b="1">
                <a:latin typeface="Candara" panose="020E0502030303020204" pitchFamily="34" charset="0"/>
                <a:ea typeface="Geneva" panose="020B0503030404040204" pitchFamily="34" charset="0"/>
                <a:cs typeface="Futura Medium" panose="020B0602020204020303" pitchFamily="34" charset="-79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5EB6F8F-19D9-7A4A-967C-A1B0DB2356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894602" cy="529380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1pPr>
            <a:lvl2pPr marL="685766" indent="-228589">
              <a:buFont typeface="Cambria" panose="02040503050406030204" pitchFamily="18" charset="0"/>
              <a:buChar char="-"/>
              <a:defRPr sz="24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2pPr>
            <a:lvl3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3pPr>
            <a:lvl4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4pPr>
            <a:lvl5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B30CEA-A32F-0B4F-94FF-2F238104D6CE}"/>
              </a:ext>
            </a:extLst>
          </p:cNvPr>
          <p:cNvSpPr txBox="1">
            <a:spLocks/>
          </p:cNvSpPr>
          <p:nvPr userDrawn="1"/>
        </p:nvSpPr>
        <p:spPr>
          <a:xfrm>
            <a:off x="7977054" y="647648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kern="1200">
                <a:solidFill>
                  <a:schemeClr val="tx1">
                    <a:tint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D2B188-1D62-4FCA-8363-938AD4629BBB}" type="slidenum">
              <a:rPr lang="en-US" sz="2000" smtClean="0">
                <a:latin typeface="Segoe UI" panose="020B0502040204020203" pitchFamily="34" charset="0"/>
                <a:cs typeface="Segoe UI" panose="020B0502040204020203" pitchFamily="34" charset="0"/>
              </a:rPr>
              <a:pPr/>
              <a:t>‹#›</a:t>
            </a:fld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Picture 14" descr="safari.png">
            <a:extLst>
              <a:ext uri="{FF2B5EF4-FFF2-40B4-BE49-F238E27FC236}">
                <a16:creationId xmlns:a16="http://schemas.microsoft.com/office/drawing/2014/main" id="{DCA7EB8C-F307-874D-B152-028FC5CC7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89560" y="6525283"/>
            <a:ext cx="1080120" cy="312523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9CD1133-1492-4A44-93C1-B89EF4FD41F6}"/>
              </a:ext>
            </a:extLst>
          </p:cNvPr>
          <p:cNvCxnSpPr>
            <a:cxnSpLocks/>
          </p:cNvCxnSpPr>
          <p:nvPr userDrawn="1"/>
        </p:nvCxnSpPr>
        <p:spPr>
          <a:xfrm>
            <a:off x="117027" y="831499"/>
            <a:ext cx="8894601" cy="0"/>
          </a:xfrm>
          <a:prstGeom prst="line">
            <a:avLst/>
          </a:prstGeom>
          <a:ln w="28575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4E97BD3-6BDD-8949-ACFE-8F75374CA53C}"/>
              </a:ext>
            </a:extLst>
          </p:cNvPr>
          <p:cNvCxnSpPr>
            <a:cxnSpLocks/>
          </p:cNvCxnSpPr>
          <p:nvPr userDrawn="1"/>
        </p:nvCxnSpPr>
        <p:spPr>
          <a:xfrm>
            <a:off x="117027" y="6482153"/>
            <a:ext cx="8894601" cy="0"/>
          </a:xfrm>
          <a:prstGeom prst="line">
            <a:avLst/>
          </a:prstGeom>
          <a:ln w="28575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137161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24744"/>
            <a:ext cx="7924800" cy="223224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04592"/>
            <a:ext cx="7848600" cy="1248544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 dirty="0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7338675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839309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9D4990C3-AFD6-714F-9B03-BC4195478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5E7FB765-34D1-DF41-8747-11911A693F1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B110D5-34A8-9B4C-BDB5-1EB7B2FE1E4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BBE6A7F-C792-7D49-BE9F-D64860B6D1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E2D44EE-9CAA-254F-8FE6-8F96AE6ECC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6FACBA1-D57B-B34E-ACFE-02435ADE91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FC0F87B4-4192-F646-81F8-2C0C7A260D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9201365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4895133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4734038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5677505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8596123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1653137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1723227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3339693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5865077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082971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931242B1-5C22-D74C-8153-C451E2E856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CD18DA6-800A-1E40-810E-EFC0793518B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013CFB9-DB95-3348-8211-5CA9DA08181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0F27E14-83B5-A343-B8AF-1217702F7D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3027AB4-73F6-2E46-80B9-116D8E27A3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3272B45-1FE8-9F43-9941-53642C19BB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9343B0D9-23FD-7444-A21A-94A65ADA35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586643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2D45177-2B41-9444-90E4-C2791D94B0D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10195A5-F3C2-4344-8977-0F2E9531C2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6311B-B26C-1843-8F22-1D34BAB78C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1733088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AEA7A11-5E85-2F4B-B6E4-F68F10769A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6258F1-02CE-224E-800F-A27BF996157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CD1901-9C11-6043-9FD4-59AF4C56F6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9548350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1DAFB5C-764F-FE44-8B5B-AEB3303387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E28213B-452F-F74C-9F6F-E52DAB3DE3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053E1B-5976-A646-AC17-C93A6D7B9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9443347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D3D9774-33F9-9F4D-8679-2CA267EFA58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1BAE214-20B0-0549-BCF3-C6F5F33A81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05C779-A31C-6543-8025-DCFEDD77CA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000114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4F3CE8E7-7FD4-3041-AC1C-B13EE7CBEE5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3C4431ED-B35E-DC40-8952-D74965B0564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11424A-D3FA-EB48-9FE7-4A4DD36B68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6309856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AD8E24F-3339-0A4F-91CA-ECD0AB80E1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38629E8-0576-E545-86DD-D5669EFD21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0D7F09-7D05-A447-B61A-A3DC3E90B7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2415827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8CFEED4-D0EE-304D-8B37-02BF83C4EFE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7AE652E2-7FB1-E342-A1D5-1F2061CABAB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1E8D0C-537B-354D-A520-22B8954C74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0990774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CAB7526-1410-024E-B098-5315734877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641A84-FE51-6C49-91A9-A1C6A2FEBA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CADB36-3AC5-D44D-B367-7F26E9F05F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6655452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A0F1EC2-A374-784B-B2D0-C858EB5B45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1E979C7-E4B0-1E47-907E-39CF90AE42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551DB8-0A99-D94D-80C8-556C717D2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2519486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6EC428B-3C4C-0F49-8AB4-16AAE02FD58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22FFCFF-694B-B741-8701-CE2D3BFA70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F654B8-CBAB-E64B-BAF4-D4191271A0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6383458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E8AA7F4-205E-8C40-AF2E-410A1A49B64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77CEF2A-16FC-1B4F-B6C4-DD4D8A99AB7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81D05E-1E6A-3343-9438-E64EE94B29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792074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34E7E05-FA4E-BD44-9157-DED716661F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401F7CF-5DCE-214C-9FA5-2C32D5D021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BB808-EEB4-FC44-8F4F-57765C4617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067140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3C3DAB7-1310-B545-BB26-6F5CE370D25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98B2604-8CC9-E944-B3A6-5AEBCC48085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A3A2E3-EA89-6F4F-A6D6-7CADB64D53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685046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89410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66738" y="1752600"/>
            <a:ext cx="8001000" cy="4267200"/>
          </a:xfrm>
        </p:spPr>
        <p:txBody>
          <a:bodyPr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2D3011-6F1F-634A-81F7-D05ACAF2C2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D06CBB-D180-CD46-A637-D05078450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9DDC54-3045-4446-A3FB-A052DE0CA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fld id="{AC8E94F7-104A-624E-A079-A0C585F320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55226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8AB8189-9772-5A48-BB64-467914A6E3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BB8798-0F73-F747-A8B5-AF2F7E5E59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F28AE-7D1E-BE4E-86DC-06E811651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575379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276BE32-1F40-2F4E-B395-BF76BF71ED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64503EE-C424-EF40-B233-E3ABF2AFC1C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35D18-7AB3-D940-8828-F8281319B3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078123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59078F4-87DD-E64E-ABEA-71B20813ACC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7288BEBE-33A5-7D45-B41C-69AB0A7B66B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FF28B-D01D-C149-B550-EA6BEA78AD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717059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0A5223D-518D-EE43-8DC6-24C43958C5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9742B4B-02A6-B24E-9663-9E2F1432A5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161BF-1539-0F4D-A952-AF1C695384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395761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E620C32-CEC5-7E4C-AD46-21272E5C1B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0B0AD9D-0CD8-6542-9483-38DC6A45F9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1CF28-5D0E-E44A-89D4-BF041E9AC6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251883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80F4A4-9DBD-6148-8085-1E7FA6B07E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9D569E9-7671-8845-9950-BD96A92758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A8015-CC4B-4A4B-AE94-736E9EFB2E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348666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E194FBD-CBF2-CC4C-9E7F-7238D611A1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6646953-367C-254B-A75B-5F851C4818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EE5B3-F084-714B-A7C0-B4B44CC190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268582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857EE-B184-034E-AF43-4E3BDF9329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078EB12-998C-BB49-9975-DD36DE6E7B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A6312-4DA5-5F41-A5C2-D8D38D5DB2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742399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D5B1037-11B1-C240-8627-BEB0C353C3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B0B88AB-80FC-A648-BAEC-75AB5C417C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7AF12-3046-494D-922E-3FF329FD6B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786361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AB1779-B1F7-0E41-B706-7B363575992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3BA025A2-4B27-0448-A0E8-F26FB24D2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9892E-F2B4-2C49-AE9A-35018767CEF9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6CDB1ACD-4239-5441-8DCE-52B366DC4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47EC090D-C02D-D044-83D0-1FFC33723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50D9B-087F-7C49-AFE5-F9AD5097BC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677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725BEEEA-2170-9F43-8EC9-F3136F23D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F93FF-3D34-7244-B36E-5204F826A5CD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A59EF40C-2A11-3B48-BFB0-16AAB49F0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C5DA0092-B270-AF40-B9EC-F4CF501CE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498E1-670D-D040-BAA6-886384A3A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75892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6AA4A58B-252F-624B-9360-749295F0226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9F3E-A361-C346-85D5-979F2CC237CE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33EF87B2-B80E-AF49-BACB-1920B29D6D9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13BF056A-8374-BC42-BC30-5004950A6C7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5AAE7-C243-D34C-97D6-0313C4DE4A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5740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A27F00-3FAD-DB4B-B009-BA21688A2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8C979-17E9-BC44-934C-C5EDB0878512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88BD8-69A8-1D42-8EDD-534567095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346320DF-7E22-1744-865C-C4D45C082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5AC11-0F23-F642-8099-14F66C1D0E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67946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C2D106-B44B-A649-A69D-D18A07041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EEE20-C875-624B-AF0A-6E9AE1BBD7B0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0991D5-BC99-9646-A299-07DB91E28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F16DF255-6384-3442-9D80-769A1096C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65FCA-DA27-DF47-A5E6-DFAFFE432F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1569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55F50695-07A8-7745-8ED2-FA2D7ACC1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A7627-6B44-6447-9F49-4DE1F8B2FA06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675FBDC9-F372-A149-B662-F0A155A02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E7D58A7A-56F8-BE4A-B5E2-489BED10F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1E75C-9A02-5847-902D-2A47F95313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300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19C1037-69BF-CB45-A1E1-A351E496DC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C97218F-5A30-C249-A8A5-2ECAB45AD0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74ABED-3E16-E84E-9604-A4A8FA7BA7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044817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6A26B00A-232B-C747-8274-70D0BDF22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CD87C-C64A-1D4B-84A1-51A208D403AF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CD268113-5D9A-594C-9431-399E35F29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CDE35D5F-6F77-6B49-BB46-BD2165F55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E3623-C154-BA49-83B6-5140FD361B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79102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05D5508C-5E14-0049-8573-70F136DE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39FC7-43DD-1E41-8B59-A1EF3005D51D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3DCFB623-1965-B64E-BD0C-02369443D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DC04BD00-0E6F-9C47-B0ED-839AFCD5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43A6F-C7DA-5E44-B3AF-6733FED425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48262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CB3B5A3-5768-B647-ADBF-28B4A06E4CA1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CD840152-C64A-D144-AE7A-41E475DE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DD66A-510D-144F-B22B-751965B3F964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43E30E6A-3009-BE49-B194-680E32FDD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3CD39DF1-55AC-0F4E-887C-960C4D163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9DE0D-8130-5A45-8A70-376CA98479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506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539A4703-5BA2-EB46-948C-BD93A3564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33E997C-DFEB-304C-B432-A70CAFAB83FD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6EB2D700-1CA1-2144-822D-110241EC6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EE6F440F-CEFA-514B-86B0-6C51F0818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68D1CE-FC8E-194F-BA06-5C6B63C377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43076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07201BC7-BED0-D843-93DB-22A8617BD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920F0-FEB1-2541-A059-C3FC5BE0A1E7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C49B5DAE-E24D-F744-8BAC-3CD662463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0CCC806-E2E1-C24D-A9B1-8C59BEADB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49200-EF1F-A641-8E2C-0A41573C35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13247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45A432FC-B1FC-3743-A6E8-67271640A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BBAF8-A45C-F042-8FF1-CB0E04081067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1E44A229-6EF5-AB47-ADF0-812C9506B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5FDE0C0A-82C9-934C-AB08-5FC4E93A2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7CBC5-1D32-1A4F-8557-6B88EE5700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6020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8C0AEDB-AE72-1C4B-98C5-DD8A57B0F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3D172127-04AB-F14E-8A77-E25FA91BEEE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39F5AA2-2F81-DE4D-857B-D03D37DA78D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F099C6E-3884-6249-A62E-9F695C70B3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0B983E7-8083-6541-91E7-371C364A38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EE0FBDF-FEFA-9C4C-B8C1-AA83F67044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D28897F-2C7E-7F46-B69F-DE95DCD1C7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352141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79652B2-5BA2-814B-9197-80813B25BC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72B4512-5C9F-F24B-ACE5-FEA941FA37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264BD-5CF8-8847-9120-583B5D924A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3210076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503F49-5E0A-6C4C-8707-2CDE1C016BB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7EAE19-43CD-0149-9535-D4749EB052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4427A-0234-FF4A-B617-45AD81C031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9871914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C81874D-6987-554F-A2A7-E1C4E08879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6FDB72E-FF27-D348-8419-B96CBBA6934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12D68-2B8E-0F43-9524-393EB5278A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667962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86B3CF1-52B7-1B4E-AE7A-0549C7D0B2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E095FFB-C259-2E43-9A62-A1D62518E0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471CD-8D2F-4F45-9D79-5AC74AB2E2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7877878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FF74D33-B557-2D4A-8CA7-6C068BEA7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2B7CEDD-20B8-6243-B7DF-B621408F7A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057D-8804-B74F-813A-684A2729AF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669994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D416F44-F624-5048-899C-99A0F4C7AEA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4B80B40-48F5-3949-AFFD-6910D6AD59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67CE6-8CAF-1443-BB87-1F9BBECD8B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3781786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F10A0E4-55E1-E344-A9A7-514DF6DE64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CA045D6-205E-8C4F-BF45-111FB3A7725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F0CEF-1A2E-4B4E-94B7-F9B11A1657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1885149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245C159-7A18-D446-8CE9-9D889808189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843B3-C745-6747-AEDF-DB017023B8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B418C-E36B-F240-8932-8FB0F5F595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0084090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F161BD4-BE84-8F4C-9366-F61686248C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811B5C-E6B4-E142-A3B6-D8C754CE31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0E76B-E272-4B47-B40C-ABE8AA31BA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0905351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125170-765C-1843-9206-97B56AC292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C4D52BE-7BDA-3943-867D-4DCAC5A7CE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7DE28-7A66-164E-95E7-450898FA5D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1523695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C3415BA-4F86-7645-B96B-6D52B81FB16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95352D9-45D6-C143-B112-7757F6ECFD5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576C8-4CB5-EB47-A907-7F94696BF5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874128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3AD25134-EA78-B244-BD5E-7B5D1163FC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C4557B9-6B1E-2F4D-B6C2-B2A1DA603A4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F4B93D-BF22-A149-BABA-90115B5D13E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0DF3E3D-46D9-DB43-8730-C0994CEC1A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21A4F04-3E3C-1847-A6F0-DE424E4F54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AFBFE3F-2108-1444-A8AF-58789E512E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930F04B-11B6-5640-A1E4-882842C3BE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700212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E2F54E-60B9-2F4F-89E6-30CBFA1ABA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67796C9-FBA3-3942-A3B6-53B40D25BA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3CF7A15-8D90-1445-BE37-F18227DCF4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483160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3FA9C44-8B01-8249-93D9-1383E87490C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CEF2B4A-BAB8-3D4F-9B4C-D6A6221B395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DB02DC1-0A42-4A43-BE99-F4D1DC9EAA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793429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F7DD1FF-752F-CF4C-8945-3B4238296D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513F226-2EB8-7844-A867-B8F2BD7B39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C317A-7115-1447-A3EA-179600B564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8406497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27C71B-EDC2-1445-BBA8-6407822491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B958A16-5E9C-B445-AF57-EF5CDEBF3E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AB06FE8-1E6A-3342-8236-C414132BF5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869626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02AFDBD5-081C-2C49-9625-F770FCBA5E4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5294AE6-4DF2-EC4B-9344-697D8BAF10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1B1B105-BE8E-8842-8E6D-0757A98AA2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5814230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AC96CBF-A6DE-D046-A601-59A502E064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FDE946E-95D0-5A4C-B651-F48795EF13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4D70267-3EB3-DF44-AB1B-3C13678813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9322701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E562540-E7C4-BB43-B566-144491F47A4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05215AC-8F39-1E47-9F14-BF461372771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15B707F-67A4-DA42-816E-5DF13A099C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278699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DF044A-9556-3740-9960-C2B708761B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D75F002-2226-814E-A0B5-493B26014BE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9815857-AD7B-954C-A805-6C77805197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53617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B8C2278-83B5-F34A-A426-482F7D9975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745FE-DDF7-2949-AE24-A78FFF7D0B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5385B63-ABF2-1946-97AC-B4A44E920B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7262565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5C9978C-3A26-2240-85BB-98C2D44E24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D6271E4-1979-1F4C-9E16-9D4FA0DB173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4871C2D-B2AE-A446-B995-D8BF8ACD8C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4596388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CACDB55-BD39-6349-B6F6-E9BA947B984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A13895-9246-964F-A123-DC4E8E000A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1131645-0551-0E43-AA4A-B37F3BEF45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264244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BB22F3D8-372A-7E4F-BAF0-2B62E16D7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538D10A-B20C-1F4A-A69F-0F0B507B6CB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323C0A52-D6B6-4A4D-BD73-5955293DBD0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03D96CF-D2B5-284A-8A3B-88E2B14F16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E92EBB-E8F1-BB42-9972-9FC2F1E39D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815D7EE-6875-8949-837F-2AE3A4F79F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00691C5-9FA5-3F46-90A7-ED5D0D102B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2763628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D4116A-1656-924F-8339-968CDC00B50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92E4BB7-CF8F-934D-88CB-2C51D02F64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33320-76E4-0249-8CA9-3902D97168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01908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978A423-3D9F-894F-B5AD-E1A2D46BB9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7848F5F-7FA1-4047-92D1-DE982BEA3E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479A0-53FE-6846-9177-9D957D5DB5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1124980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009077-10AD-0947-8806-7D3C25918E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A347429-32EA-F843-AE5C-FC1A699EBC2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AB052-3664-BF4F-993F-29369860E1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3723010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4642810-0270-CB48-A1CA-24DCF4455E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31DA97B-4E00-DC4F-B7DB-18E15C4344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EB4A5-7404-294B-999D-175F606D62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5956067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BD8FCD-1BEB-6A42-B8B1-C39ED5BE27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1A21973-5A9E-154E-A49A-033DD08EB7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13A1E-7D24-2943-AA19-843CF9E699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589785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B659D62-F008-694B-A107-310AB43E4C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66F093A-DC6C-3444-8F25-CDFB50F79E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812E9-CA0A-8244-A046-0571FC5453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2224249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96B94DE-149A-A84D-858F-4D5B428FA7A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4B1C692-591D-3346-8E1A-A19CC1BBF0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001C4-BF5C-F640-BD99-70162C2025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4865588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0CA2F-7EF4-4D4B-B05E-9CD06D97C0C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EF9E563-85B6-884B-A069-BAB01B87B7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D0717-7499-9E44-845B-E851FCB169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1896401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62426B-A5A0-F944-991E-0F589442A9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EBECD59-3F6D-0145-A9B5-5EE2DF859F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9139E-1132-E74D-AAEB-A81F8150B1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2245188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00FC4D-28B2-774A-BDF5-CB3A5D1E70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DB0E60-2A7B-1B44-BB6D-97BF3A139C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C9412-F662-064D-BEDC-D33A60B08A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1760168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0E3EA30-DFF3-9C4B-9691-5C9AAB88EB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2EE262-3A13-4443-80B8-614C7A4B25F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70A1F-36EE-AC4A-B790-1CFE7EECDE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5264658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476F68-C964-6F4C-B323-CADD64DDE3D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4A41114-0EC5-4244-A8AE-388F27C490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1C9BF-9555-1749-A87B-CA7C52D013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7548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5FE7A5D5-3B98-3B4A-91BA-CD8ED2A5A9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EFE7942-9EC5-AF40-968B-2407967B1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9CDE0-5DCD-7B46-AA26-4594E19FFC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53652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3207847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136295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7259404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78915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3631975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7343161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799603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0208442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3668476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632120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6AB2A2-A4A5-5347-AAE3-FADA1FF8F55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6606DB9-E3E9-1843-B9B4-2362ED017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9B7584-59C6-714F-BE89-0E36189F28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2012300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180403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2334251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2404959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1348404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358040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274157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173438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7797085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1697845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820172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F4482DE-19EA-F743-8B0C-AF1B284B22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03AB263-31E2-B64E-A81F-2C5639871A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25E77-4C52-7848-99F4-1877F0C588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2323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3910160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5655577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731018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865251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905521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948639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126672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078194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48424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20196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image" Target="../media/image1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theme" Target="../theme/theme12.xml"/><Relationship Id="rId2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2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6.xml"/><Relationship Id="rId13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5.xml"/><Relationship Id="rId12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3.xml"/><Relationship Id="rId15" Type="http://schemas.openxmlformats.org/officeDocument/2006/relationships/theme" Target="../theme/theme14.xml"/><Relationship Id="rId10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7.xml"/><Relationship Id="rId14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92C6B81F-42E3-BA45-9AF8-76399543A6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493C66BC-7CB9-274E-A6C9-B92762DA9C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501E58F-3A9C-DD48-B289-923861D1A91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71BD1387-A05D-394B-B8F4-FF02837F72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8D774979-90F4-4840-9857-53A7B1F74F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6F68501F-FFFE-D945-94C6-E836699281F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22DE2E1B-F139-C24D-B148-F753FB6E46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4344" name="Picture 7" descr="safari.png">
            <a:extLst>
              <a:ext uri="{FF2B5EF4-FFF2-40B4-BE49-F238E27FC236}">
                <a16:creationId xmlns:a16="http://schemas.microsoft.com/office/drawing/2014/main" id="{BC64FB04-0B55-5F44-8D26-EFDD28FAA22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2" r:id="rId1"/>
    <p:sldLayoutId id="2147485224" r:id="rId2"/>
    <p:sldLayoutId id="2147485225" r:id="rId3"/>
    <p:sldLayoutId id="2147485226" r:id="rId4"/>
    <p:sldLayoutId id="2147485227" r:id="rId5"/>
    <p:sldLayoutId id="2147485228" r:id="rId6"/>
    <p:sldLayoutId id="2147485229" r:id="rId7"/>
    <p:sldLayoutId id="2147485230" r:id="rId8"/>
    <p:sldLayoutId id="2147485231" r:id="rId9"/>
    <p:sldLayoutId id="2147485232" r:id="rId10"/>
    <p:sldLayoutId id="2147485233" r:id="rId11"/>
    <p:sldLayoutId id="214748523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4398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94" r:id="rId1"/>
    <p:sldLayoutId id="2147485595" r:id="rId2"/>
    <p:sldLayoutId id="2147485596" r:id="rId3"/>
    <p:sldLayoutId id="2147485597" r:id="rId4"/>
    <p:sldLayoutId id="2147485598" r:id="rId5"/>
    <p:sldLayoutId id="2147485599" r:id="rId6"/>
    <p:sldLayoutId id="2147485600" r:id="rId7"/>
    <p:sldLayoutId id="2147485601" r:id="rId8"/>
    <p:sldLayoutId id="2147485602" r:id="rId9"/>
    <p:sldLayoutId id="2147485603" r:id="rId10"/>
    <p:sldLayoutId id="2147485604" r:id="rId11"/>
    <p:sldLayoutId id="214748560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45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20" r:id="rId1"/>
    <p:sldLayoutId id="2147485621" r:id="rId2"/>
    <p:sldLayoutId id="2147485622" r:id="rId3"/>
    <p:sldLayoutId id="2147485623" r:id="rId4"/>
    <p:sldLayoutId id="2147485624" r:id="rId5"/>
    <p:sldLayoutId id="2147485625" r:id="rId6"/>
    <p:sldLayoutId id="2147485626" r:id="rId7"/>
    <p:sldLayoutId id="2147485627" r:id="rId8"/>
    <p:sldLayoutId id="2147485628" r:id="rId9"/>
    <p:sldLayoutId id="2147485629" r:id="rId10"/>
    <p:sldLayoutId id="214748563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883CA-0B62-DB46-9CBE-B5DC6D4673F1}" type="datetimeFigureOut">
              <a:rPr lang="en-US" smtClean="0"/>
              <a:t>12/2/22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9D53D-D438-2342-97DF-4908BDD5F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423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32" r:id="rId1"/>
    <p:sldLayoutId id="2147485633" r:id="rId2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0"/>
            <a:ext cx="86106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776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35" r:id="rId1"/>
    <p:sldLayoutId id="2147485636" r:id="rId2"/>
    <p:sldLayoutId id="2147485637" r:id="rId3"/>
    <p:sldLayoutId id="2147485638" r:id="rId4"/>
    <p:sldLayoutId id="2147485639" r:id="rId5"/>
    <p:sldLayoutId id="2147485640" r:id="rId6"/>
    <p:sldLayoutId id="2147485641" r:id="rId7"/>
    <p:sldLayoutId id="2147485642" r:id="rId8"/>
    <p:sldLayoutId id="2147485643" r:id="rId9"/>
    <p:sldLayoutId id="2147485644" r:id="rId10"/>
    <p:sldLayoutId id="214748564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0AC9020A-D492-D64F-B5D8-C96017808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36DAF701-8EF2-B34A-9E85-188203F929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5ED44BB-0781-B444-90A4-103F3CA3BB4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AF72E21-8C3D-E443-B6C4-73EBA94CE1F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0EE16E2F-C2F1-B84A-A31A-9EB8B530A58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30C05B7F-F23A-FA47-A0A4-A3F51F6FF57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A7E00E6C-350A-544F-9C24-3502C1117B1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246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47" r:id="rId1"/>
    <p:sldLayoutId id="2147485648" r:id="rId2"/>
    <p:sldLayoutId id="2147485649" r:id="rId3"/>
    <p:sldLayoutId id="2147485650" r:id="rId4"/>
    <p:sldLayoutId id="2147485651" r:id="rId5"/>
    <p:sldLayoutId id="2147485652" r:id="rId6"/>
    <p:sldLayoutId id="2147485653" r:id="rId7"/>
    <p:sldLayoutId id="2147485654" r:id="rId8"/>
    <p:sldLayoutId id="2147485655" r:id="rId9"/>
    <p:sldLayoutId id="2147485656" r:id="rId10"/>
    <p:sldLayoutId id="2147485657" r:id="rId11"/>
    <p:sldLayoutId id="2147485658" r:id="rId12"/>
    <p:sldLayoutId id="2147485659" r:id="rId13"/>
    <p:sldLayoutId id="2147485660" r:id="rId14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>
            <a:extLst>
              <a:ext uri="{FF2B5EF4-FFF2-40B4-BE49-F238E27FC236}">
                <a16:creationId xmlns:a16="http://schemas.microsoft.com/office/drawing/2014/main" id="{0A0E6827-15C8-D447-A4FE-6DDF088FB8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1027">
            <a:extLst>
              <a:ext uri="{FF2B5EF4-FFF2-40B4-BE49-F238E27FC236}">
                <a16:creationId xmlns:a16="http://schemas.microsoft.com/office/drawing/2014/main" id="{F4E6558B-D79E-0043-98F6-220664313A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DE46EEF-442F-5D41-8A5E-30A426FA3E1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D8ED9886-DC67-CA49-8DA9-4C7214252D8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40979D66-0FA0-8E40-92EB-4AE393C5BE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7654" name="Line 1032">
            <a:extLst>
              <a:ext uri="{FF2B5EF4-FFF2-40B4-BE49-F238E27FC236}">
                <a16:creationId xmlns:a16="http://schemas.microsoft.com/office/drawing/2014/main" id="{73CEE983-44B3-8348-BF71-4537AAB420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5" name="Line 1033">
            <a:extLst>
              <a:ext uri="{FF2B5EF4-FFF2-40B4-BE49-F238E27FC236}">
                <a16:creationId xmlns:a16="http://schemas.microsoft.com/office/drawing/2014/main" id="{A12130F7-CF5E-0143-A9C0-6A7DC811CC0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7656" name="Picture 7" descr="safari.png">
            <a:extLst>
              <a:ext uri="{FF2B5EF4-FFF2-40B4-BE49-F238E27FC236}">
                <a16:creationId xmlns:a16="http://schemas.microsoft.com/office/drawing/2014/main" id="{7D612E43-C5EE-5048-9650-6137A6E4146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4" r:id="rId2"/>
    <p:sldLayoutId id="2147485305" r:id="rId3"/>
    <p:sldLayoutId id="2147485306" r:id="rId4"/>
    <p:sldLayoutId id="2147485307" r:id="rId5"/>
    <p:sldLayoutId id="2147485308" r:id="rId6"/>
    <p:sldLayoutId id="2147485309" r:id="rId7"/>
    <p:sldLayoutId id="2147485310" r:id="rId8"/>
    <p:sldLayoutId id="2147485311" r:id="rId9"/>
    <p:sldLayoutId id="2147485312" r:id="rId10"/>
    <p:sldLayoutId id="2147485313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36FF5B-B817-3248-B1BE-89B242E8F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9939" name="Text Placeholder 2">
            <a:extLst>
              <a:ext uri="{FF2B5EF4-FFF2-40B4-BE49-F238E27FC236}">
                <a16:creationId xmlns:a16="http://schemas.microsoft.com/office/drawing/2014/main" id="{530DFD7F-D03B-304F-B9A4-66B484C0572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38DA1-3AC9-7848-8F3D-625425CFCA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035F1374-CFE1-074A-AFD7-2680A2544200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6E0C30-0DC0-8140-9A88-68520FBA32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89A7BE4-AC87-1643-A287-B8425B91E4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94547778-4309-4A4E-AFF8-827346471F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4" r:id="rId1"/>
    <p:sldLayoutId id="2147485315" r:id="rId2"/>
    <p:sldLayoutId id="2147485316" r:id="rId3"/>
    <p:sldLayoutId id="2147485317" r:id="rId4"/>
    <p:sldLayoutId id="2147485318" r:id="rId5"/>
    <p:sldLayoutId id="2147485319" r:id="rId6"/>
    <p:sldLayoutId id="2147485320" r:id="rId7"/>
    <p:sldLayoutId id="2147485321" r:id="rId8"/>
    <p:sldLayoutId id="2147485322" r:id="rId9"/>
    <p:sldLayoutId id="2147485323" r:id="rId10"/>
    <p:sldLayoutId id="2147485324" r:id="rId11"/>
    <p:sldLayoutId id="2147485325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50B0808F-49E2-AB42-ACBA-4E35ED922A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562AC510-B8DF-A441-B35B-899DA7A961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CC8208DC-5F6B-E449-AF5F-DA8F53B610F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2CFAF1D-3E13-B549-BCE4-645402069D9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CF8A26E8-21FA-874A-BBD9-7AB3F548D1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79714397-DDB8-1D40-B2A0-37E6CD83444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17505EFF-7EB4-CD41-8710-71671FCD9C5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3256" name="Picture 7" descr="safari.png">
            <a:extLst>
              <a:ext uri="{FF2B5EF4-FFF2-40B4-BE49-F238E27FC236}">
                <a16:creationId xmlns:a16="http://schemas.microsoft.com/office/drawing/2014/main" id="{4B855D20-735A-E147-9633-5EF53191A25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6" r:id="rId1"/>
    <p:sldLayoutId id="2147485327" r:id="rId2"/>
    <p:sldLayoutId id="2147485328" r:id="rId3"/>
    <p:sldLayoutId id="2147485329" r:id="rId4"/>
    <p:sldLayoutId id="2147485330" r:id="rId5"/>
    <p:sldLayoutId id="2147485331" r:id="rId6"/>
    <p:sldLayoutId id="2147485332" r:id="rId7"/>
    <p:sldLayoutId id="2147485333" r:id="rId8"/>
    <p:sldLayoutId id="2147485334" r:id="rId9"/>
    <p:sldLayoutId id="2147485335" r:id="rId10"/>
    <p:sldLayoutId id="214748533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AAAA2B8E-1380-824A-B8DB-CB75F19400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E388CACB-9070-D241-AEB3-F5601B9684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3334574-36A6-D841-9BF1-505C85F84C3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B81B7CC0-EA57-B64A-A380-FEE9D4D6634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42786A5A-CF13-CB4F-9A96-305D1DC0C7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B3D8C9C5-A709-DE4A-A600-A884A00AD5E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4CF90C62-F606-754B-AB94-6F167773B0B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339" r:id="rId2"/>
    <p:sldLayoutId id="2147485340" r:id="rId3"/>
    <p:sldLayoutId id="2147485341" r:id="rId4"/>
    <p:sldLayoutId id="2147485342" r:id="rId5"/>
    <p:sldLayoutId id="2147485343" r:id="rId6"/>
    <p:sldLayoutId id="2147485344" r:id="rId7"/>
    <p:sldLayoutId id="2147485345" r:id="rId8"/>
    <p:sldLayoutId id="2147485346" r:id="rId9"/>
    <p:sldLayoutId id="2147485347" r:id="rId10"/>
    <p:sldLayoutId id="214748534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Rectangle 1026">
            <a:extLst>
              <a:ext uri="{FF2B5EF4-FFF2-40B4-BE49-F238E27FC236}">
                <a16:creationId xmlns:a16="http://schemas.microsoft.com/office/drawing/2014/main" id="{767842EF-2E87-9649-8E4C-4EF07515E6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25667" name="Rectangle 1027">
            <a:extLst>
              <a:ext uri="{FF2B5EF4-FFF2-40B4-BE49-F238E27FC236}">
                <a16:creationId xmlns:a16="http://schemas.microsoft.com/office/drawing/2014/main" id="{7F46E882-405C-294F-A176-5EB4B6E5E8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955FDDD-00C5-1D4C-912E-1BDB0E3BD33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C1267A1-BE40-C34F-A587-D92B7D4A5D5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>
              <a:defRPr/>
            </a:pPr>
            <a:fld id="{B1C60925-3F6D-0244-A63C-8428EA4EFD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25670" name="Line 1032">
            <a:extLst>
              <a:ext uri="{FF2B5EF4-FFF2-40B4-BE49-F238E27FC236}">
                <a16:creationId xmlns:a16="http://schemas.microsoft.com/office/drawing/2014/main" id="{BEFE2080-76AE-4B40-AEAD-392FD767B10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671" name="Line 1033">
            <a:extLst>
              <a:ext uri="{FF2B5EF4-FFF2-40B4-BE49-F238E27FC236}">
                <a16:creationId xmlns:a16="http://schemas.microsoft.com/office/drawing/2014/main" id="{23A53299-EA82-2047-A09E-6BA50065689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28" r:id="rId1"/>
    <p:sldLayoutId id="2147485257" r:id="rId2"/>
    <p:sldLayoutId id="2147485258" r:id="rId3"/>
    <p:sldLayoutId id="2147485259" r:id="rId4"/>
    <p:sldLayoutId id="2147485260" r:id="rId5"/>
    <p:sldLayoutId id="2147485261" r:id="rId6"/>
    <p:sldLayoutId id="2147485262" r:id="rId7"/>
    <p:sldLayoutId id="2147485263" r:id="rId8"/>
    <p:sldLayoutId id="2147485264" r:id="rId9"/>
    <p:sldLayoutId id="2147485265" r:id="rId10"/>
    <p:sldLayoutId id="2147485266" r:id="rId11"/>
    <p:sldLayoutId id="214748526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13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5" r:id="rId1"/>
    <p:sldLayoutId id="2147485496" r:id="rId2"/>
    <p:sldLayoutId id="2147485497" r:id="rId3"/>
    <p:sldLayoutId id="2147485498" r:id="rId4"/>
    <p:sldLayoutId id="2147485499" r:id="rId5"/>
    <p:sldLayoutId id="2147485500" r:id="rId6"/>
    <p:sldLayoutId id="2147485501" r:id="rId7"/>
    <p:sldLayoutId id="2147485502" r:id="rId8"/>
    <p:sldLayoutId id="2147485503" r:id="rId9"/>
    <p:sldLayoutId id="2147485504" r:id="rId10"/>
    <p:sldLayoutId id="214748550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069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07" r:id="rId1"/>
    <p:sldLayoutId id="2147485508" r:id="rId2"/>
    <p:sldLayoutId id="2147485509" r:id="rId3"/>
    <p:sldLayoutId id="2147485510" r:id="rId4"/>
    <p:sldLayoutId id="2147485511" r:id="rId5"/>
    <p:sldLayoutId id="2147485512" r:id="rId6"/>
    <p:sldLayoutId id="2147485513" r:id="rId7"/>
    <p:sldLayoutId id="2147485514" r:id="rId8"/>
    <p:sldLayoutId id="2147485515" r:id="rId9"/>
    <p:sldLayoutId id="2147485516" r:id="rId10"/>
    <p:sldLayoutId id="214748551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914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2" r:id="rId1"/>
    <p:sldLayoutId id="2147485533" r:id="rId2"/>
    <p:sldLayoutId id="2147485534" r:id="rId3"/>
    <p:sldLayoutId id="2147485535" r:id="rId4"/>
    <p:sldLayoutId id="2147485536" r:id="rId5"/>
    <p:sldLayoutId id="2147485537" r:id="rId6"/>
    <p:sldLayoutId id="2147485538" r:id="rId7"/>
    <p:sldLayoutId id="2147485539" r:id="rId8"/>
    <p:sldLayoutId id="2147485540" r:id="rId9"/>
    <p:sldLayoutId id="2147485541" r:id="rId10"/>
    <p:sldLayoutId id="214748554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sdk.upmem.com/2021.3.0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sdk.upmem.com/2021.1.1/index.html" TargetMode="External"/><Relationship Id="rId1" Type="http://schemas.openxmlformats.org/officeDocument/2006/relationships/slideLayout" Target="../slideLayouts/slideLayout12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7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andtech.com/show/14750/hot-chips-31-analysis-inmemory-processing-by-upmem" TargetMode="External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5.tiff"/><Relationship Id="rId4" Type="http://schemas.openxmlformats.org/officeDocument/2006/relationships/hyperlink" Target="https://www.upmem.com/video-upmem-presenting-its-true-processing-in-memory-solution-hot-chips-2019/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7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7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2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2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12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2105.03814.pdf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11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Xp0HHpcDwUc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sdk.upmem.com/2021.3.0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1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MU-SAFARI/prim-benchmarks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43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https://youtu.be/pHEHdLsnNdk" TargetMode="External"/><Relationship Id="rId1" Type="http://schemas.openxmlformats.org/officeDocument/2006/relationships/slideLayout" Target="../slideLayouts/slideLayout5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6dwV_RBjK2c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7.xml"/><Relationship Id="rId5" Type="http://schemas.openxmlformats.org/officeDocument/2006/relationships/image" Target="../media/image14.png"/><Relationship Id="rId4" Type="http://schemas.openxmlformats.org/officeDocument/2006/relationships/hyperlink" Target="https://youtu.be/myG-H_8oN8A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6 December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066800"/>
            <a:ext cx="8229600" cy="22860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Processing-in-Memory</a:t>
            </a: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4400" dirty="0"/>
              <a:t>Programming </a:t>
            </a:r>
            <a:br>
              <a:rPr lang="en-US" sz="4400" dirty="0"/>
            </a:br>
            <a:r>
              <a:rPr lang="en-US" sz="4400" dirty="0"/>
              <a:t>Processing-in-Memory Architectures</a:t>
            </a:r>
            <a:endParaRPr lang="en-US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7B4DC-E43F-0644-A985-6D068B1B2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Vector Addition (VA)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E6F9D2-F549-0F40-837D-B42114E20B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Our first programming example</a:t>
            </a:r>
          </a:p>
          <a:p>
            <a:r>
              <a:rPr lang="en-US" dirty="0"/>
              <a:t>We partition the input arrays across: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DPUs</a:t>
            </a:r>
          </a:p>
          <a:p>
            <a:pPr lvl="1"/>
            <a:r>
              <a:rPr lang="en-US" dirty="0" err="1">
                <a:solidFill>
                  <a:srgbClr val="00B050"/>
                </a:solidFill>
              </a:rPr>
              <a:t>Tasklets</a:t>
            </a:r>
            <a:r>
              <a:rPr lang="en-US" dirty="0"/>
              <a:t>, i.e., software threads running on a DPU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72EFEB-7804-EE40-8134-9A3997B8C6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00" y="3100826"/>
            <a:ext cx="7920000" cy="13604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942C94-4BDB-C14D-9F8C-17B98264E7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00" y="3564714"/>
            <a:ext cx="7920000" cy="22269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FB1A14-198C-EE44-976A-C32F2F324479}"/>
              </a:ext>
            </a:extLst>
          </p:cNvPr>
          <p:cNvSpPr/>
          <p:nvPr/>
        </p:nvSpPr>
        <p:spPr>
          <a:xfrm>
            <a:off x="612000" y="2932043"/>
            <a:ext cx="2001991" cy="3021496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A4BB11-697F-9946-AAEC-B09BB35EA1DE}"/>
              </a:ext>
            </a:extLst>
          </p:cNvPr>
          <p:cNvSpPr/>
          <p:nvPr/>
        </p:nvSpPr>
        <p:spPr>
          <a:xfrm>
            <a:off x="2584174" y="2932043"/>
            <a:ext cx="2001991" cy="3021496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ABD50D0-72B1-274B-9DBD-2C3D3C22C365}"/>
              </a:ext>
            </a:extLst>
          </p:cNvPr>
          <p:cNvSpPr/>
          <p:nvPr/>
        </p:nvSpPr>
        <p:spPr>
          <a:xfrm>
            <a:off x="4566287" y="2932043"/>
            <a:ext cx="2001991" cy="3021496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2012BA6-68A6-2149-8323-BCFE0737AD9F}"/>
              </a:ext>
            </a:extLst>
          </p:cNvPr>
          <p:cNvSpPr/>
          <p:nvPr/>
        </p:nvSpPr>
        <p:spPr>
          <a:xfrm>
            <a:off x="6552011" y="2932043"/>
            <a:ext cx="2001991" cy="3021496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A13413-1772-4C47-91D2-4A741FFEE9E9}"/>
              </a:ext>
            </a:extLst>
          </p:cNvPr>
          <p:cNvSpPr txBox="1"/>
          <p:nvPr/>
        </p:nvSpPr>
        <p:spPr>
          <a:xfrm>
            <a:off x="1140887" y="5967473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DPU 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D5E29E-24B5-1846-B55B-77EF1AEFD25D}"/>
              </a:ext>
            </a:extLst>
          </p:cNvPr>
          <p:cNvSpPr txBox="1"/>
          <p:nvPr/>
        </p:nvSpPr>
        <p:spPr>
          <a:xfrm>
            <a:off x="3127969" y="5967473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DPU 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4AD800-CDBD-5443-86DA-5DD3A10A83BB}"/>
              </a:ext>
            </a:extLst>
          </p:cNvPr>
          <p:cNvSpPr txBox="1"/>
          <p:nvPr/>
        </p:nvSpPr>
        <p:spPr>
          <a:xfrm>
            <a:off x="5110082" y="5966906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DPU 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3937D9D-6A5D-FD48-BCD2-C423651EEA2E}"/>
              </a:ext>
            </a:extLst>
          </p:cNvPr>
          <p:cNvSpPr txBox="1"/>
          <p:nvPr/>
        </p:nvSpPr>
        <p:spPr>
          <a:xfrm>
            <a:off x="7097164" y="5966906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DPU 3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D683699-D365-B84F-9B55-5B01DEE904DD}"/>
              </a:ext>
            </a:extLst>
          </p:cNvPr>
          <p:cNvSpPr/>
          <p:nvPr/>
        </p:nvSpPr>
        <p:spPr>
          <a:xfrm>
            <a:off x="631879" y="3083090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0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C1D4BEA-3515-B044-8D7E-9957E2FF768A}"/>
              </a:ext>
            </a:extLst>
          </p:cNvPr>
          <p:cNvSpPr/>
          <p:nvPr/>
        </p:nvSpPr>
        <p:spPr>
          <a:xfrm>
            <a:off x="1598087" y="3084443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1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FD17448-99CF-D343-AB80-E5839B807C2B}"/>
              </a:ext>
            </a:extLst>
          </p:cNvPr>
          <p:cNvSpPr/>
          <p:nvPr/>
        </p:nvSpPr>
        <p:spPr>
          <a:xfrm>
            <a:off x="2625429" y="3081737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C640CC6-91EE-074C-A1BE-7A8A20BAF44C}"/>
              </a:ext>
            </a:extLst>
          </p:cNvPr>
          <p:cNvSpPr/>
          <p:nvPr/>
        </p:nvSpPr>
        <p:spPr>
          <a:xfrm>
            <a:off x="3591637" y="3083090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4B322A0-61C5-E14F-B057-915B78BCF5E2}"/>
              </a:ext>
            </a:extLst>
          </p:cNvPr>
          <p:cNvSpPr/>
          <p:nvPr/>
        </p:nvSpPr>
        <p:spPr>
          <a:xfrm>
            <a:off x="4591275" y="3080384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0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C2B6E93-A55B-6F4F-8D27-B50A5B9E76CA}"/>
              </a:ext>
            </a:extLst>
          </p:cNvPr>
          <p:cNvSpPr/>
          <p:nvPr/>
        </p:nvSpPr>
        <p:spPr>
          <a:xfrm>
            <a:off x="5557483" y="3081737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1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853501B-02F8-1945-9F15-6B9C7924520E}"/>
              </a:ext>
            </a:extLst>
          </p:cNvPr>
          <p:cNvSpPr/>
          <p:nvPr/>
        </p:nvSpPr>
        <p:spPr>
          <a:xfrm>
            <a:off x="6551256" y="3079031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0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6257B11-CEBB-7247-8BD6-8989381C7A1D}"/>
              </a:ext>
            </a:extLst>
          </p:cNvPr>
          <p:cNvSpPr/>
          <p:nvPr/>
        </p:nvSpPr>
        <p:spPr>
          <a:xfrm>
            <a:off x="7517464" y="3080384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414379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60BC12-78E4-E640-9EC2-E82468FE6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800" dirty="0"/>
              <a:t>UPMEM SDK Documentation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4F6E48-FE84-0D47-BD67-DBB9F4C7211D}"/>
              </a:ext>
            </a:extLst>
          </p:cNvPr>
          <p:cNvSpPr txBox="1"/>
          <p:nvPr/>
        </p:nvSpPr>
        <p:spPr>
          <a:xfrm>
            <a:off x="3343138" y="6504801"/>
            <a:ext cx="24577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3"/>
              </a:rPr>
              <a:t>https://sdk.upmem.com/2021.3.0/</a:t>
            </a:r>
            <a:endParaRPr lang="en-US" sz="1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10190C-870C-934B-832B-20E40CD25A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0200" y="914400"/>
            <a:ext cx="5943600" cy="549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06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7B4DC-E43F-0644-A985-6D068B1B2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General Programming 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E6F9D2-F549-0F40-837D-B42114E20B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From UPMEM programming guide</a:t>
            </a:r>
            <a:r>
              <a:rPr lang="en-US" baseline="30000" dirty="0"/>
              <a:t>✻</a:t>
            </a:r>
            <a:r>
              <a:rPr lang="en-US" dirty="0"/>
              <a:t>, presentations</a:t>
            </a:r>
            <a:r>
              <a:rPr lang="en-US" baseline="30000" dirty="0"/>
              <a:t>★</a:t>
            </a:r>
            <a:r>
              <a:rPr lang="en-US" dirty="0"/>
              <a:t>, and white papers</a:t>
            </a:r>
            <a:r>
              <a:rPr lang="en-US" baseline="30000" dirty="0"/>
              <a:t>☆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45D1409-3F6A-404C-BA0C-B1E58EE0C5C1}"/>
              </a:ext>
            </a:extLst>
          </p:cNvPr>
          <p:cNvSpPr txBox="1"/>
          <p:nvPr/>
        </p:nvSpPr>
        <p:spPr>
          <a:xfrm>
            <a:off x="169011" y="5851726"/>
            <a:ext cx="72346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200" baseline="30000" dirty="0"/>
              <a:t>✻ </a:t>
            </a:r>
            <a:r>
              <a:rPr lang="en-US" sz="12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https://sdk.upmem.com/2021.1.1/index.html</a:t>
            </a:r>
            <a:endParaRPr lang="en-US" sz="1200" dirty="0"/>
          </a:p>
          <a:p>
            <a:pPr lvl="0">
              <a:defRPr/>
            </a:pPr>
            <a:r>
              <a:rPr lang="en-US" sz="1200" baseline="30000" dirty="0"/>
              <a:t>★ </a:t>
            </a:r>
            <a:r>
              <a:rPr lang="en-US" sz="1200" dirty="0"/>
              <a:t>F. </a:t>
            </a:r>
            <a:r>
              <a:rPr lang="en-US" sz="1200" dirty="0" err="1"/>
              <a:t>Devaux</a:t>
            </a:r>
            <a:r>
              <a:rPr lang="en-US" sz="1200" dirty="0"/>
              <a:t>, "The true Processing In Memory accelerator," </a:t>
            </a:r>
            <a:r>
              <a:rPr lang="en-US" sz="1200" dirty="0" err="1"/>
              <a:t>HotChips</a:t>
            </a:r>
            <a:r>
              <a:rPr lang="en-US" sz="1200" dirty="0"/>
              <a:t> 2019. </a:t>
            </a:r>
            <a:r>
              <a:rPr lang="en-US" sz="1200" dirty="0" err="1"/>
              <a:t>doi</a:t>
            </a:r>
            <a:r>
              <a:rPr lang="en-US" sz="1200" dirty="0"/>
              <a:t>: 10.1109/HOTCHIPS.2019.8875680</a:t>
            </a:r>
          </a:p>
          <a:p>
            <a:pPr lvl="0">
              <a:defRPr/>
            </a:pPr>
            <a:r>
              <a:rPr lang="en-US" sz="1200" baseline="30000" dirty="0"/>
              <a:t>☆ </a:t>
            </a:r>
            <a:r>
              <a:rPr lang="en-US" sz="1200" dirty="0"/>
              <a:t>UPMEM, “Introduction to UPMEM PIM. Processing-in-memory (PIM) on DRAM Accelerator,” White paper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09C40A2-9B30-A54D-8764-D723E53E557A}"/>
              </a:ext>
            </a:extLst>
          </p:cNvPr>
          <p:cNvGrpSpPr/>
          <p:nvPr/>
        </p:nvGrpSpPr>
        <p:grpSpPr>
          <a:xfrm>
            <a:off x="1630497" y="2060153"/>
            <a:ext cx="5883007" cy="3593820"/>
            <a:chOff x="1630497" y="2060153"/>
            <a:chExt cx="5883007" cy="348365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02C774D0-0374-7B43-914C-DDA905936022}"/>
                </a:ext>
              </a:extLst>
            </p:cNvPr>
            <p:cNvSpPr/>
            <p:nvPr/>
          </p:nvSpPr>
          <p:spPr>
            <a:xfrm>
              <a:off x="1630497" y="2060153"/>
              <a:ext cx="5883007" cy="3483650"/>
            </a:xfrm>
            <a:prstGeom prst="roundRect">
              <a:avLst>
                <a:gd name="adj" fmla="val 7357"/>
              </a:avLst>
            </a:prstGeom>
            <a:solidFill>
              <a:srgbClr val="F3FCF3"/>
            </a:solidFill>
            <a:ln w="44450">
              <a:solidFill>
                <a:srgbClr val="009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24" name="Round Same Side Corner Rectangle 23">
              <a:extLst>
                <a:ext uri="{FF2B5EF4-FFF2-40B4-BE49-F238E27FC236}">
                  <a16:creationId xmlns:a16="http://schemas.microsoft.com/office/drawing/2014/main" id="{C0955F9C-1712-B54F-9BAE-DD8C0C4C3A90}"/>
                </a:ext>
              </a:extLst>
            </p:cNvPr>
            <p:cNvSpPr/>
            <p:nvPr/>
          </p:nvSpPr>
          <p:spPr>
            <a:xfrm>
              <a:off x="1630497" y="2069119"/>
              <a:ext cx="5883007" cy="396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9901"/>
            </a:solidFill>
            <a:ln>
              <a:solidFill>
                <a:srgbClr val="009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0" bIns="0" rtlCol="0" anchor="ctr"/>
            <a:lstStyle/>
            <a:p>
              <a:r>
                <a:rPr lang="en-US" sz="2000" b="1" i="1" dirty="0">
                  <a:latin typeface="Cambria" panose="02040503050406030204" pitchFamily="18" charset="0"/>
                </a:rPr>
                <a:t>GENERAL PROGRAMMING RECOMMENDATIONS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9A18A08A-B5EA-F040-B17C-5E2D7CC3B463}"/>
              </a:ext>
            </a:extLst>
          </p:cNvPr>
          <p:cNvSpPr txBox="1"/>
          <p:nvPr/>
        </p:nvSpPr>
        <p:spPr>
          <a:xfrm>
            <a:off x="1630497" y="2465119"/>
            <a:ext cx="5883007" cy="3170099"/>
          </a:xfrm>
          <a:prstGeom prst="rect">
            <a:avLst/>
          </a:prstGeom>
          <a:noFill/>
        </p:spPr>
        <p:txBody>
          <a:bodyPr wrap="square" lIns="180000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000" dirty="0">
                <a:latin typeface="Cambria" panose="02040503050406030204" pitchFamily="18" charset="0"/>
              </a:rPr>
              <a:t>Execute on the </a:t>
            </a:r>
            <a:r>
              <a:rPr lang="en-US" sz="2000" i="1" dirty="0">
                <a:latin typeface="Cambria" panose="02040503050406030204" pitchFamily="18" charset="0"/>
              </a:rPr>
              <a:t>DRAM Processing Units</a:t>
            </a:r>
            <a:r>
              <a:rPr lang="en-US" sz="2000" dirty="0">
                <a:latin typeface="Cambria" panose="02040503050406030204" pitchFamily="18" charset="0"/>
              </a:rPr>
              <a:t> (</a:t>
            </a:r>
            <a:r>
              <a:rPr lang="en-US" sz="2000" i="1" dirty="0">
                <a:latin typeface="Cambria" panose="02040503050406030204" pitchFamily="18" charset="0"/>
              </a:rPr>
              <a:t>DPUs</a:t>
            </a:r>
            <a:r>
              <a:rPr lang="en-US" sz="2000" dirty="0">
                <a:latin typeface="Cambria" panose="02040503050406030204" pitchFamily="18" charset="0"/>
              </a:rPr>
              <a:t>) </a:t>
            </a:r>
            <a:r>
              <a:rPr lang="en-US" sz="2000" b="1" dirty="0">
                <a:latin typeface="Cambria" panose="02040503050406030204" pitchFamily="18" charset="0"/>
              </a:rPr>
              <a:t>portions of parallel code</a:t>
            </a:r>
            <a:r>
              <a:rPr lang="en-US" sz="2000" dirty="0">
                <a:latin typeface="Cambria" panose="02040503050406030204" pitchFamily="18" charset="0"/>
              </a:rPr>
              <a:t> that are as long as possible. </a:t>
            </a:r>
          </a:p>
          <a:p>
            <a:pPr marL="342900" indent="-342900">
              <a:buAutoNum type="arabicPeriod"/>
            </a:pPr>
            <a:r>
              <a:rPr lang="en-US" sz="2000" dirty="0">
                <a:latin typeface="Cambria" panose="02040503050406030204" pitchFamily="18" charset="0"/>
              </a:rPr>
              <a:t>Split the workload into </a:t>
            </a:r>
            <a:r>
              <a:rPr lang="en-US" sz="2000" b="1" dirty="0">
                <a:latin typeface="Cambria" panose="02040503050406030204" pitchFamily="18" charset="0"/>
              </a:rPr>
              <a:t>independent data blocks</a:t>
            </a:r>
            <a:r>
              <a:rPr lang="en-US" sz="2000" dirty="0">
                <a:latin typeface="Cambria" panose="02040503050406030204" pitchFamily="18" charset="0"/>
              </a:rPr>
              <a:t>, which the DPUs operate on independently. </a:t>
            </a:r>
          </a:p>
          <a:p>
            <a:pPr marL="342900" indent="-342900">
              <a:buAutoNum type="arabicPeriod"/>
            </a:pPr>
            <a:r>
              <a:rPr lang="en-US" sz="2000" dirty="0">
                <a:latin typeface="Cambria" panose="02040503050406030204" pitchFamily="18" charset="0"/>
              </a:rPr>
              <a:t>Use </a:t>
            </a:r>
            <a:r>
              <a:rPr lang="en-US" sz="2000" b="1" dirty="0">
                <a:latin typeface="Cambria" panose="02040503050406030204" pitchFamily="18" charset="0"/>
              </a:rPr>
              <a:t>as many working DPUs </a:t>
            </a:r>
            <a:r>
              <a:rPr lang="en-US" sz="2000" dirty="0">
                <a:latin typeface="Cambria" panose="02040503050406030204" pitchFamily="18" charset="0"/>
              </a:rPr>
              <a:t>in the system as possible.</a:t>
            </a:r>
          </a:p>
          <a:p>
            <a:pPr marL="342900" indent="-342900">
              <a:buAutoNum type="arabicPeriod"/>
            </a:pPr>
            <a:r>
              <a:rPr lang="en-US" sz="2000" dirty="0">
                <a:latin typeface="Cambria" panose="02040503050406030204" pitchFamily="18" charset="0"/>
              </a:rPr>
              <a:t>Launch at least </a:t>
            </a:r>
            <a:r>
              <a:rPr lang="en-US" sz="2000" b="1" dirty="0">
                <a:latin typeface="Cambria" panose="02040503050406030204" pitchFamily="18" charset="0"/>
              </a:rPr>
              <a:t>11 </a:t>
            </a:r>
            <a:r>
              <a:rPr lang="en-US" sz="2000" b="1" i="1" dirty="0" err="1">
                <a:latin typeface="Cambria" panose="02040503050406030204" pitchFamily="18" charset="0"/>
              </a:rPr>
              <a:t>tasklets</a:t>
            </a:r>
            <a:r>
              <a:rPr lang="en-US" sz="2000" b="1" dirty="0">
                <a:latin typeface="Cambria" panose="02040503050406030204" pitchFamily="18" charset="0"/>
              </a:rPr>
              <a:t> (i.e., software threads)</a:t>
            </a:r>
            <a:r>
              <a:rPr lang="en-US" sz="2000" dirty="0">
                <a:latin typeface="Cambria" panose="02040503050406030204" pitchFamily="18" charset="0"/>
              </a:rPr>
              <a:t> per DPU. </a:t>
            </a:r>
          </a:p>
        </p:txBody>
      </p:sp>
    </p:spTree>
    <p:extLst>
      <p:ext uri="{BB962C8B-B14F-4D97-AF65-F5344CB8AC3E}">
        <p14:creationId xmlns:p14="http://schemas.microsoft.com/office/powerpoint/2010/main" val="398499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C250DAA-E360-2847-8FC1-8ACFA0C538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550" y="2022062"/>
            <a:ext cx="5549900" cy="1905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7F4718-E176-FC48-B556-D5B3A7CB3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DPU Allocation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5EE7E5-BA02-EB49-B7A9-49BFA3F9D9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>
                <a:latin typeface="Courier" pitchFamily="2" charset="0"/>
              </a:rPr>
              <a:t>dpu_alloc</a:t>
            </a:r>
            <a:r>
              <a:rPr lang="en-US" dirty="0">
                <a:latin typeface="Courier" pitchFamily="2" charset="0"/>
              </a:rPr>
              <a:t>()</a:t>
            </a:r>
            <a:r>
              <a:rPr lang="en-US" dirty="0"/>
              <a:t> allocates a number of DPUs</a:t>
            </a:r>
          </a:p>
          <a:p>
            <a:pPr lvl="1"/>
            <a:r>
              <a:rPr lang="en-US" dirty="0"/>
              <a:t>Creates a </a:t>
            </a:r>
            <a:r>
              <a:rPr lang="en-US" dirty="0" err="1">
                <a:latin typeface="Courier" pitchFamily="2" charset="0"/>
              </a:rPr>
              <a:t>dpu_set</a:t>
            </a:r>
            <a:endParaRPr lang="en-US" dirty="0">
              <a:latin typeface="Courier" pitchFamily="2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022C0BA4-C882-2342-857C-D9075A4814AA}"/>
              </a:ext>
            </a:extLst>
          </p:cNvPr>
          <p:cNvSpPr/>
          <p:nvPr/>
        </p:nvSpPr>
        <p:spPr>
          <a:xfrm>
            <a:off x="576197" y="4339308"/>
            <a:ext cx="8054236" cy="90000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Candara" panose="020E0502030303020204" pitchFamily="34" charset="0"/>
              </a:rPr>
              <a:t>Can we allocate different DPU sets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Candara" panose="020E0502030303020204" pitchFamily="34" charset="0"/>
              </a:rPr>
              <a:t>over the course of a program?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8FCA07D-5D31-C940-867D-A1CD65962359}"/>
              </a:ext>
            </a:extLst>
          </p:cNvPr>
          <p:cNvSpPr/>
          <p:nvPr/>
        </p:nvSpPr>
        <p:spPr>
          <a:xfrm>
            <a:off x="576197" y="5341760"/>
            <a:ext cx="8054236" cy="46873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ndara" panose="020E0502030303020204" pitchFamily="34" charset="0"/>
              </a:rPr>
              <a:t>Yes, we can. We show an example next</a:t>
            </a:r>
            <a:endParaRPr lang="en-US" sz="2400" dirty="0">
              <a:solidFill>
                <a:schemeClr val="tx1"/>
              </a:solidFill>
              <a:latin typeface="Courier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5BC2A61-D701-914B-996C-59367929C56E}"/>
              </a:ext>
            </a:extLst>
          </p:cNvPr>
          <p:cNvSpPr/>
          <p:nvPr/>
        </p:nvSpPr>
        <p:spPr>
          <a:xfrm>
            <a:off x="2618374" y="2893670"/>
            <a:ext cx="4450866" cy="208346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CE30E365-08CE-964A-AAA0-AB875AF895CF}"/>
              </a:ext>
            </a:extLst>
          </p:cNvPr>
          <p:cNvSpPr/>
          <p:nvPr/>
        </p:nvSpPr>
        <p:spPr>
          <a:xfrm>
            <a:off x="576197" y="5903084"/>
            <a:ext cx="8054236" cy="468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ndara" panose="020E0502030303020204" pitchFamily="34" charset="0"/>
              </a:rPr>
              <a:t>We deallocate a DPU set with </a:t>
            </a:r>
            <a:r>
              <a:rPr lang="en-US" sz="2400" dirty="0" err="1">
                <a:solidFill>
                  <a:schemeClr val="tx1"/>
                </a:solidFill>
                <a:latin typeface="Courier" pitchFamily="2" charset="0"/>
              </a:rPr>
              <a:t>dpu_free</a:t>
            </a:r>
            <a:r>
              <a:rPr lang="en-US" sz="2400" dirty="0">
                <a:solidFill>
                  <a:schemeClr val="tx1"/>
                </a:solidFill>
                <a:latin typeface="Courier" pitchFamily="2" charset="0"/>
              </a:rPr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347005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9FA7871-1B99-BB48-8715-000EFDEE06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8812" y="1808132"/>
            <a:ext cx="6546377" cy="462941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7F4718-E176-FC48-B556-D5B3A7CB3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DPU Allocation: Needleman-Wunsch (NW)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5EE7E5-BA02-EB49-B7A9-49BFA3F9D9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NW we change the number of DPUs in the DPU set as computation progresses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FD47259-6EE9-264F-8D8D-77930A3F293D}"/>
              </a:ext>
            </a:extLst>
          </p:cNvPr>
          <p:cNvSpPr/>
          <p:nvPr/>
        </p:nvSpPr>
        <p:spPr>
          <a:xfrm>
            <a:off x="2738081" y="3287210"/>
            <a:ext cx="4947509" cy="432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74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A0796E5-B034-7E45-BD71-384E04ECC8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0" y="1859983"/>
            <a:ext cx="5689600" cy="22045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7F4718-E176-FC48-B556-D5B3A7CB3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Load DPU Binary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5EE7E5-BA02-EB49-B7A9-49BFA3F9D9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>
                <a:latin typeface="Courier" pitchFamily="2" charset="0"/>
              </a:rPr>
              <a:t>dpu_load</a:t>
            </a:r>
            <a:r>
              <a:rPr lang="en-US" dirty="0">
                <a:latin typeface="Courier" pitchFamily="2" charset="0"/>
              </a:rPr>
              <a:t>()</a:t>
            </a:r>
            <a:r>
              <a:rPr lang="en-US" dirty="0"/>
              <a:t> loads a program in all DPUs of a </a:t>
            </a:r>
            <a:r>
              <a:rPr lang="en-US" dirty="0" err="1">
                <a:latin typeface="Courier" pitchFamily="2" charset="0"/>
              </a:rPr>
              <a:t>dpu_set</a:t>
            </a:r>
            <a:endParaRPr lang="en-US" dirty="0">
              <a:latin typeface="Courier" pitchFamily="2" charset="0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69E6352-6379-A545-AAE3-C3A60C35FC7D}"/>
              </a:ext>
            </a:extLst>
          </p:cNvPr>
          <p:cNvSpPr/>
          <p:nvPr/>
        </p:nvSpPr>
        <p:spPr>
          <a:xfrm>
            <a:off x="180000" y="4271178"/>
            <a:ext cx="8784000" cy="735496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Candara" panose="020E0502030303020204" pitchFamily="34" charset="0"/>
              </a:rPr>
              <a:t>Is it possible to launch different kernels onto different DPUs?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EE7B64D-547B-1945-A629-3AFB52D7DED1}"/>
              </a:ext>
            </a:extLst>
          </p:cNvPr>
          <p:cNvSpPr/>
          <p:nvPr/>
        </p:nvSpPr>
        <p:spPr>
          <a:xfrm>
            <a:off x="180000" y="5105090"/>
            <a:ext cx="8784000" cy="127903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Candara" panose="020E0502030303020204" pitchFamily="34" charset="0"/>
              </a:rPr>
              <a:t>Yes, it is possible. This enables: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Candara" panose="020E0502030303020204" pitchFamily="34" charset="0"/>
                <a:cs typeface="Calibri" panose="020F0502020204030204" pitchFamily="34" charset="0"/>
              </a:rPr>
              <a:t>Workloads with </a:t>
            </a:r>
            <a:r>
              <a:rPr lang="en-US" sz="2400" dirty="0">
                <a:solidFill>
                  <a:srgbClr val="C00000"/>
                </a:solidFill>
                <a:latin typeface="Candara" panose="020E0502030303020204" pitchFamily="34" charset="0"/>
                <a:cs typeface="Calibri" panose="020F0502020204030204" pitchFamily="34" charset="0"/>
              </a:rPr>
              <a:t>task-level parallelism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C00000"/>
                </a:solidFill>
                <a:latin typeface="Candara" panose="020E0502030303020204" pitchFamily="34" charset="0"/>
                <a:cs typeface="Calibri" panose="020F0502020204030204" pitchFamily="34" charset="0"/>
              </a:rPr>
              <a:t>Different programs </a:t>
            </a:r>
            <a:r>
              <a:rPr lang="en-US" sz="2400" dirty="0">
                <a:solidFill>
                  <a:schemeClr val="tx1"/>
                </a:solidFill>
                <a:latin typeface="Candara" panose="020E0502030303020204" pitchFamily="34" charset="0"/>
                <a:cs typeface="Calibri" panose="020F0502020204030204" pitchFamily="34" charset="0"/>
              </a:rPr>
              <a:t>using different DPU sets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6FA5533-DD45-D948-96A3-F7B8A5044115}"/>
              </a:ext>
            </a:extLst>
          </p:cNvPr>
          <p:cNvSpPr/>
          <p:nvPr/>
        </p:nvSpPr>
        <p:spPr>
          <a:xfrm>
            <a:off x="2583652" y="3625612"/>
            <a:ext cx="4644000" cy="208346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52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9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CPU-DPU/DPU-CPU Data Transfers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894602" cy="5544638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CPU-DPU and DPU-CPU transfers</a:t>
            </a:r>
          </a:p>
          <a:p>
            <a:pPr lvl="1"/>
            <a:r>
              <a:rPr lang="en-US" dirty="0"/>
              <a:t>Between host CPU’s main memory and DPUs’ MRAM banks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>
                <a:solidFill>
                  <a:srgbClr val="0070C0"/>
                </a:solidFill>
              </a:rPr>
              <a:t>Serial CPU-DPU/DPU-CPU </a:t>
            </a:r>
            <a:r>
              <a:rPr lang="en-US" dirty="0"/>
              <a:t>transfers: </a:t>
            </a:r>
          </a:p>
          <a:p>
            <a:pPr lvl="1"/>
            <a:r>
              <a:rPr lang="en-US" dirty="0"/>
              <a:t>A single DPU (i.e., 1 MRAM bank)</a:t>
            </a:r>
          </a:p>
          <a:p>
            <a:r>
              <a:rPr lang="en-US" dirty="0">
                <a:solidFill>
                  <a:srgbClr val="00B0F0"/>
                </a:solidFill>
              </a:rPr>
              <a:t>Parallel CPU-DPU/DPU-CPU </a:t>
            </a:r>
            <a:r>
              <a:rPr lang="en-US" dirty="0"/>
              <a:t>transfers: </a:t>
            </a:r>
          </a:p>
          <a:p>
            <a:pPr lvl="1"/>
            <a:r>
              <a:rPr lang="en-US" dirty="0"/>
              <a:t>Multiple DPUs (i.e., many MRAM banks)</a:t>
            </a:r>
          </a:p>
          <a:p>
            <a:r>
              <a:rPr lang="en-US" dirty="0">
                <a:solidFill>
                  <a:srgbClr val="C00000"/>
                </a:solidFill>
              </a:rPr>
              <a:t>Broadcast CPU-DPU </a:t>
            </a:r>
            <a:r>
              <a:rPr lang="en-US" dirty="0"/>
              <a:t>transfers: </a:t>
            </a:r>
          </a:p>
          <a:p>
            <a:pPr lvl="1"/>
            <a:r>
              <a:rPr lang="en-US" dirty="0"/>
              <a:t>Multiple DPUs with a single buffer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72EA4C-7C37-8149-BB9F-4DBD4123B0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6397" y="1479374"/>
            <a:ext cx="5091206" cy="302563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8BBFD5D-1D73-5A45-882D-127A022427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7111" y="2216127"/>
            <a:ext cx="1353256" cy="13938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650C03D-7079-A345-905D-A3CC891345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3511" y="2566738"/>
            <a:ext cx="1111978" cy="90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94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709E19C-E116-394B-B3F6-A9B1208811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95647"/>
            <a:ext cx="9144000" cy="72420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Serial Transfers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>
                <a:latin typeface="Courier" pitchFamily="2" charset="0"/>
              </a:rPr>
              <a:t>dpu_copy_to</a:t>
            </a:r>
            <a:r>
              <a:rPr lang="en-US" dirty="0">
                <a:latin typeface="Courier" pitchFamily="2" charset="0"/>
              </a:rPr>
              <a:t>(); </a:t>
            </a:r>
          </a:p>
          <a:p>
            <a:r>
              <a:rPr lang="en-US" dirty="0" err="1">
                <a:latin typeface="Courier" pitchFamily="2" charset="0"/>
              </a:rPr>
              <a:t>dpu_copy_from</a:t>
            </a:r>
            <a:r>
              <a:rPr lang="en-US" dirty="0">
                <a:latin typeface="Courier" pitchFamily="2" charset="0"/>
              </a:rPr>
              <a:t>();</a:t>
            </a:r>
          </a:p>
          <a:p>
            <a:r>
              <a:rPr lang="en-US" dirty="0"/>
              <a:t>We transfer (part of) a buffer to/from each DPU in the </a:t>
            </a:r>
            <a:r>
              <a:rPr lang="en-US" dirty="0" err="1">
                <a:latin typeface="Courier" pitchFamily="2" charset="0"/>
              </a:rPr>
              <a:t>dpu_set</a:t>
            </a:r>
            <a:endParaRPr lang="en-US" dirty="0">
              <a:latin typeface="Courier" pitchFamily="2" charset="0"/>
            </a:endParaRPr>
          </a:p>
          <a:p>
            <a:r>
              <a:rPr lang="en-US" dirty="0">
                <a:latin typeface="Courier" pitchFamily="2" charset="0"/>
              </a:rPr>
              <a:t>DPU_MRAM_HEAP_POINTER_NAME</a:t>
            </a:r>
            <a:r>
              <a:rPr lang="en-US" dirty="0"/>
              <a:t>: Start of the MRAM range that can be freely accessed by applications</a:t>
            </a:r>
          </a:p>
          <a:p>
            <a:pPr lvl="1"/>
            <a:r>
              <a:rPr lang="en-US" dirty="0"/>
              <a:t>We do not allocate MRAM explicitly</a:t>
            </a:r>
          </a:p>
          <a:p>
            <a:pPr lvl="1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42DF0F9-2BFB-4843-8527-5F94CC6962E3}"/>
              </a:ext>
            </a:extLst>
          </p:cNvPr>
          <p:cNvSpPr/>
          <p:nvPr/>
        </p:nvSpPr>
        <p:spPr>
          <a:xfrm>
            <a:off x="3366467" y="4583759"/>
            <a:ext cx="1833770" cy="32799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C40D02-342C-5F4E-B09B-D0E2FF03AA1F}"/>
              </a:ext>
            </a:extLst>
          </p:cNvPr>
          <p:cNvSpPr/>
          <p:nvPr/>
        </p:nvSpPr>
        <p:spPr>
          <a:xfrm>
            <a:off x="5249269" y="4583759"/>
            <a:ext cx="1899976" cy="32799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BE0957-E7FD-7540-B454-1B3AA22E8069}"/>
              </a:ext>
            </a:extLst>
          </p:cNvPr>
          <p:cNvSpPr/>
          <p:nvPr/>
        </p:nvSpPr>
        <p:spPr>
          <a:xfrm>
            <a:off x="7193399" y="4587072"/>
            <a:ext cx="1919246" cy="32799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2CF407-A637-6644-A466-07C9CDA664EE}"/>
              </a:ext>
            </a:extLst>
          </p:cNvPr>
          <p:cNvSpPr txBox="1"/>
          <p:nvPr/>
        </p:nvSpPr>
        <p:spPr>
          <a:xfrm>
            <a:off x="3453375" y="4931437"/>
            <a:ext cx="16800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Offset within MRAM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B73BA1-7AB7-A446-BCDE-3F28F823290F}"/>
              </a:ext>
            </a:extLst>
          </p:cNvPr>
          <p:cNvSpPr txBox="1"/>
          <p:nvPr/>
        </p:nvSpPr>
        <p:spPr>
          <a:xfrm>
            <a:off x="5213487" y="4931436"/>
            <a:ext cx="19688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Pointer to main memory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C36A82-632F-3B41-8621-0FFE6CD6854E}"/>
              </a:ext>
            </a:extLst>
          </p:cNvPr>
          <p:cNvSpPr txBox="1"/>
          <p:nvPr/>
        </p:nvSpPr>
        <p:spPr>
          <a:xfrm>
            <a:off x="7639985" y="4931436"/>
            <a:ext cx="10813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Transfer size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248039-D1F3-6F44-A4E5-AFC07248542B}"/>
              </a:ext>
            </a:extLst>
          </p:cNvPr>
          <p:cNvSpPr/>
          <p:nvPr/>
        </p:nvSpPr>
        <p:spPr>
          <a:xfrm>
            <a:off x="1894901" y="4583759"/>
            <a:ext cx="1431642" cy="32799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65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B952FC9-EF50-E74C-9050-61BDD8C776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42992"/>
            <a:ext cx="9144000" cy="11838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Parallel Transfers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push different buffers to/from a DPU set in one transfer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All buffers need to be of the same size</a:t>
            </a:r>
          </a:p>
          <a:p>
            <a:r>
              <a:rPr lang="en-US" dirty="0"/>
              <a:t>First, prepare (</a:t>
            </a:r>
            <a:r>
              <a:rPr lang="en-US" dirty="0" err="1">
                <a:latin typeface="Courier" pitchFamily="2" charset="0"/>
              </a:rPr>
              <a:t>dpu_prepare_xfer</a:t>
            </a:r>
            <a:r>
              <a:rPr lang="en-US" dirty="0"/>
              <a:t>); </a:t>
            </a:r>
          </a:p>
          <a:p>
            <a:pPr marL="0" indent="0">
              <a:buNone/>
            </a:pPr>
            <a:r>
              <a:rPr lang="en-US" dirty="0"/>
              <a:t>   then, push (</a:t>
            </a:r>
            <a:r>
              <a:rPr lang="en-US" dirty="0" err="1">
                <a:latin typeface="Courier" pitchFamily="2" charset="0"/>
              </a:rPr>
              <a:t>dpu_push_xfer</a:t>
            </a:r>
            <a:r>
              <a:rPr lang="en-US" dirty="0"/>
              <a:t>)</a:t>
            </a:r>
          </a:p>
          <a:p>
            <a:r>
              <a:rPr lang="en-US" dirty="0"/>
              <a:t>Direction:</a:t>
            </a:r>
            <a:endParaRPr lang="en-US" dirty="0">
              <a:latin typeface="Courier" pitchFamily="2" charset="0"/>
            </a:endParaRPr>
          </a:p>
          <a:p>
            <a:pPr lvl="1"/>
            <a:r>
              <a:rPr lang="en-US" dirty="0">
                <a:latin typeface="Courier" pitchFamily="2" charset="0"/>
              </a:rPr>
              <a:t>DPU_XFER_TO_DPU</a:t>
            </a:r>
          </a:p>
          <a:p>
            <a:pPr lvl="1"/>
            <a:r>
              <a:rPr lang="en-US" dirty="0">
                <a:latin typeface="Courier" pitchFamily="2" charset="0"/>
              </a:rPr>
              <a:t>DPU_XFER_FROM_DPU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54E432-79B3-7A41-8E68-B145568FABDB}"/>
              </a:ext>
            </a:extLst>
          </p:cNvPr>
          <p:cNvSpPr txBox="1"/>
          <p:nvPr/>
        </p:nvSpPr>
        <p:spPr>
          <a:xfrm>
            <a:off x="4147987" y="4680077"/>
            <a:ext cx="19688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Pointer to main memory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73B90E8-B847-954F-8D72-FBACFEED0E58}"/>
              </a:ext>
            </a:extLst>
          </p:cNvPr>
          <p:cNvSpPr/>
          <p:nvPr/>
        </p:nvSpPr>
        <p:spPr>
          <a:xfrm>
            <a:off x="2201239" y="4851387"/>
            <a:ext cx="2000559" cy="1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D3DC613-6990-024C-8074-B8D49D8D1D00}"/>
              </a:ext>
            </a:extLst>
          </p:cNvPr>
          <p:cNvSpPr/>
          <p:nvPr/>
        </p:nvSpPr>
        <p:spPr>
          <a:xfrm>
            <a:off x="2201238" y="5423356"/>
            <a:ext cx="2000559" cy="1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902BF4-5D78-7A4C-B2FD-35C7371F727C}"/>
              </a:ext>
            </a:extLst>
          </p:cNvPr>
          <p:cNvSpPr txBox="1"/>
          <p:nvPr/>
        </p:nvSpPr>
        <p:spPr>
          <a:xfrm>
            <a:off x="4486503" y="5205579"/>
            <a:ext cx="16800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Offset within MRAM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BF12E8-791D-6E45-AEB3-C557CB4D0152}"/>
              </a:ext>
            </a:extLst>
          </p:cNvPr>
          <p:cNvSpPr/>
          <p:nvPr/>
        </p:nvSpPr>
        <p:spPr>
          <a:xfrm>
            <a:off x="4396014" y="5074824"/>
            <a:ext cx="1788886" cy="1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D9E8023-21F2-EC4E-8077-2560A7CDB347}"/>
              </a:ext>
            </a:extLst>
          </p:cNvPr>
          <p:cNvSpPr/>
          <p:nvPr/>
        </p:nvSpPr>
        <p:spPr>
          <a:xfrm>
            <a:off x="4396014" y="5655921"/>
            <a:ext cx="1788886" cy="1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9963A45-1083-B74F-8494-ECAF0DD27BA4}"/>
              </a:ext>
            </a:extLst>
          </p:cNvPr>
          <p:cNvSpPr txBox="1"/>
          <p:nvPr/>
        </p:nvSpPr>
        <p:spPr>
          <a:xfrm>
            <a:off x="6589850" y="5205579"/>
            <a:ext cx="10813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Transfer size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0591F47-E872-484C-AC72-622E01C6436B}"/>
              </a:ext>
            </a:extLst>
          </p:cNvPr>
          <p:cNvSpPr/>
          <p:nvPr/>
        </p:nvSpPr>
        <p:spPr>
          <a:xfrm>
            <a:off x="6234026" y="5074824"/>
            <a:ext cx="1792374" cy="1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18B6827-01C3-1D44-80F8-253AC5258CC4}"/>
              </a:ext>
            </a:extLst>
          </p:cNvPr>
          <p:cNvSpPr/>
          <p:nvPr/>
        </p:nvSpPr>
        <p:spPr>
          <a:xfrm>
            <a:off x="6234026" y="5655921"/>
            <a:ext cx="1792374" cy="1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0F78C7-D6E3-6E47-BA24-B9613909999E}"/>
              </a:ext>
            </a:extLst>
          </p:cNvPr>
          <p:cNvSpPr txBox="1"/>
          <p:nvPr/>
        </p:nvSpPr>
        <p:spPr>
          <a:xfrm>
            <a:off x="2848925" y="5706759"/>
            <a:ext cx="8539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Direction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22E9B8A-7AC7-4245-B4AA-52EB53B86945}"/>
              </a:ext>
            </a:extLst>
          </p:cNvPr>
          <p:cNvSpPr/>
          <p:nvPr/>
        </p:nvSpPr>
        <p:spPr>
          <a:xfrm>
            <a:off x="2038259" y="5089012"/>
            <a:ext cx="857342" cy="1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00464AD-C55F-154C-85E1-B81225288AA0}"/>
              </a:ext>
            </a:extLst>
          </p:cNvPr>
          <p:cNvSpPr/>
          <p:nvPr/>
        </p:nvSpPr>
        <p:spPr>
          <a:xfrm>
            <a:off x="2038258" y="5660981"/>
            <a:ext cx="857343" cy="1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41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/>
      <p:bldP spid="10" grpId="0" animBg="1"/>
      <p:bldP spid="11" grpId="0" animBg="1"/>
      <p:bldP spid="12" grpId="0"/>
      <p:bldP spid="13" grpId="0" animBg="1"/>
      <p:bldP spid="14" grpId="0" animBg="1"/>
      <p:bldP spid="15" grpId="0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B0E579A-431B-0442-895F-E410DED79D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46" y="3265172"/>
            <a:ext cx="8866909" cy="3382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Broadcast Transfers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>
                <a:latin typeface="Courier" pitchFamily="2" charset="0"/>
              </a:rPr>
              <a:t>dpu_broadcast_to</a:t>
            </a:r>
            <a:r>
              <a:rPr lang="en-US" dirty="0">
                <a:latin typeface="Courier" pitchFamily="2" charset="0"/>
              </a:rPr>
              <a:t>(); </a:t>
            </a:r>
          </a:p>
          <a:p>
            <a:pPr lvl="1"/>
            <a:r>
              <a:rPr lang="en-US" dirty="0"/>
              <a:t>Only CPU to DPU</a:t>
            </a:r>
          </a:p>
          <a:p>
            <a:r>
              <a:rPr lang="en-US" dirty="0"/>
              <a:t>We transfer the same buffer to all DPUs in the </a:t>
            </a:r>
            <a:r>
              <a:rPr lang="en-US" dirty="0" err="1">
                <a:latin typeface="Courier" pitchFamily="2" charset="0"/>
              </a:rPr>
              <a:t>dpu_set</a:t>
            </a:r>
            <a:endParaRPr lang="en-US" dirty="0">
              <a:latin typeface="Courier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C40D02-342C-5F4E-B09B-D0E2FF03AA1F}"/>
              </a:ext>
            </a:extLst>
          </p:cNvPr>
          <p:cNvSpPr/>
          <p:nvPr/>
        </p:nvSpPr>
        <p:spPr>
          <a:xfrm>
            <a:off x="4928341" y="3281556"/>
            <a:ext cx="564409" cy="1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BE0957-E7FD-7540-B454-1B3AA22E8069}"/>
              </a:ext>
            </a:extLst>
          </p:cNvPr>
          <p:cNvSpPr/>
          <p:nvPr/>
        </p:nvSpPr>
        <p:spPr>
          <a:xfrm>
            <a:off x="5549470" y="3281556"/>
            <a:ext cx="1778430" cy="1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B73BA1-7AB7-A446-BCDE-3F28F823290F}"/>
              </a:ext>
            </a:extLst>
          </p:cNvPr>
          <p:cNvSpPr txBox="1"/>
          <p:nvPr/>
        </p:nvSpPr>
        <p:spPr>
          <a:xfrm>
            <a:off x="3378314" y="3366537"/>
            <a:ext cx="19688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Pointer to main memory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C36A82-632F-3B41-8621-0FFE6CD6854E}"/>
              </a:ext>
            </a:extLst>
          </p:cNvPr>
          <p:cNvSpPr txBox="1"/>
          <p:nvPr/>
        </p:nvSpPr>
        <p:spPr>
          <a:xfrm>
            <a:off x="5897992" y="3378587"/>
            <a:ext cx="10813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Transfer size</a:t>
            </a:r>
          </a:p>
        </p:txBody>
      </p:sp>
    </p:spTree>
    <p:extLst>
      <p:ext uri="{BB962C8B-B14F-4D97-AF65-F5344CB8AC3E}">
        <p14:creationId xmlns:p14="http://schemas.microsoft.com/office/powerpoint/2010/main" val="138132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83505-2DAA-ED43-A184-C4D419F9B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/>
              <a:t>UPMEM Processing-in-DRAM Engine (2019)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C247EB-0F00-D348-A874-BCF1EE2FA5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5EB2FE4-BC58-E94C-8039-4CDE8EEBB0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251" y="964045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Processing in DRAM Engine </a:t>
            </a:r>
          </a:p>
          <a:p>
            <a:r>
              <a:rPr lang="en-US" dirty="0"/>
              <a:t>Includes </a:t>
            </a:r>
            <a:r>
              <a:rPr lang="en-US" b="1" dirty="0"/>
              <a:t>standard DIMM modules</a:t>
            </a:r>
            <a:r>
              <a:rPr lang="en-US" dirty="0"/>
              <a:t>, with a </a:t>
            </a:r>
            <a:r>
              <a:rPr lang="en-US" b="1" dirty="0"/>
              <a:t>large number of DPU processors </a:t>
            </a:r>
            <a:r>
              <a:rPr lang="en-US" dirty="0"/>
              <a:t>combined with DRAM chips.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Replaces </a:t>
            </a:r>
            <a:r>
              <a:rPr lang="en-US" b="1" dirty="0"/>
              <a:t>standard</a:t>
            </a:r>
            <a:r>
              <a:rPr lang="en-US" dirty="0"/>
              <a:t> DIMMs</a:t>
            </a:r>
          </a:p>
          <a:p>
            <a:pPr lvl="1"/>
            <a:r>
              <a:rPr lang="en-US" dirty="0"/>
              <a:t>DDR4 R-DIMM modules</a:t>
            </a:r>
          </a:p>
          <a:p>
            <a:pPr lvl="2"/>
            <a:r>
              <a:rPr lang="en-US" dirty="0"/>
              <a:t>8GB+128 DPUs (16 PIM chips)</a:t>
            </a:r>
          </a:p>
          <a:p>
            <a:pPr lvl="2"/>
            <a:r>
              <a:rPr lang="en-US" dirty="0"/>
              <a:t>Standard 2x-nm DRAM process</a:t>
            </a:r>
          </a:p>
          <a:p>
            <a:pPr lvl="1"/>
            <a:r>
              <a:rPr lang="en-US" b="1" dirty="0"/>
              <a:t>Large amounts of</a:t>
            </a:r>
            <a:r>
              <a:rPr lang="en-US" dirty="0"/>
              <a:t> compute &amp; memory bandwidth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2C3A3A-02C6-5F46-8278-4883459024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9331" y="2362200"/>
            <a:ext cx="3064669" cy="18094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3094D00-96B4-E74E-917B-BA57463AF2F6}"/>
              </a:ext>
            </a:extLst>
          </p:cNvPr>
          <p:cNvSpPr txBox="1"/>
          <p:nvPr/>
        </p:nvSpPr>
        <p:spPr>
          <a:xfrm>
            <a:off x="184532" y="6452797"/>
            <a:ext cx="53270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https://www.anandtech.com/show/14750/hot-chips-31-analysis-inmemory-processing-by-upmem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94B1677-FAD4-8147-AAAE-CAD39B29F335}"/>
              </a:ext>
            </a:extLst>
          </p:cNvPr>
          <p:cNvSpPr/>
          <p:nvPr/>
        </p:nvSpPr>
        <p:spPr>
          <a:xfrm>
            <a:off x="184532" y="6613279"/>
            <a:ext cx="733243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https://www.upmem.com/video-upmem-presenting-its-true-processing-in-memory-solution-hot-chips-2019/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B506766-B570-B545-B275-3559CFC233C5}"/>
              </a:ext>
            </a:extLst>
          </p:cNvPr>
          <p:cNvGrpSpPr/>
          <p:nvPr/>
        </p:nvGrpSpPr>
        <p:grpSpPr>
          <a:xfrm>
            <a:off x="228600" y="4724400"/>
            <a:ext cx="8754585" cy="1709697"/>
            <a:chOff x="228600" y="4724400"/>
            <a:chExt cx="8754585" cy="1709697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9DF79F1-207B-C34F-AF17-579F237B3E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8600" y="4724400"/>
              <a:ext cx="8754585" cy="1709697"/>
            </a:xfrm>
            <a:prstGeom prst="rect">
              <a:avLst/>
            </a:prstGeom>
          </p:spPr>
        </p:pic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1A8C06B5-1135-5C4F-83E8-E38AAB98D67C}"/>
                </a:ext>
              </a:extLst>
            </p:cNvPr>
            <p:cNvSpPr/>
            <p:nvPr/>
          </p:nvSpPr>
          <p:spPr bwMode="auto">
            <a:xfrm>
              <a:off x="228600" y="4725144"/>
              <a:ext cx="1440160" cy="1344270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CPU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(x86, ARM, RV…)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DC95700-D7D1-5644-851B-FF2666B58A9E}"/>
                </a:ext>
              </a:extLst>
            </p:cNvPr>
            <p:cNvGrpSpPr/>
            <p:nvPr/>
          </p:nvGrpSpPr>
          <p:grpSpPr>
            <a:xfrm>
              <a:off x="1727429" y="5030705"/>
              <a:ext cx="1247056" cy="733148"/>
              <a:chOff x="1740768" y="5013176"/>
              <a:chExt cx="1247056" cy="733148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251D41E-D38C-AC45-AD0E-16543ACA0601}"/>
                  </a:ext>
                </a:extLst>
              </p:cNvPr>
              <p:cNvSpPr/>
              <p:nvPr/>
            </p:nvSpPr>
            <p:spPr bwMode="auto">
              <a:xfrm>
                <a:off x="1740768" y="5013176"/>
                <a:ext cx="1247056" cy="733148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" name="Left-Right Arrow 5">
                <a:extLst>
                  <a:ext uri="{FF2B5EF4-FFF2-40B4-BE49-F238E27FC236}">
                    <a16:creationId xmlns:a16="http://schemas.microsoft.com/office/drawing/2014/main" id="{8C261558-8DDB-CE4D-A03B-11579E0FA88F}"/>
                  </a:ext>
                </a:extLst>
              </p:cNvPr>
              <p:cNvSpPr/>
              <p:nvPr/>
            </p:nvSpPr>
            <p:spPr bwMode="auto">
              <a:xfrm>
                <a:off x="1740768" y="5013176"/>
                <a:ext cx="1247056" cy="720080"/>
              </a:xfrm>
              <a:prstGeom prst="leftRightArrow">
                <a:avLst/>
              </a:pr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+mn-cs"/>
                  </a:rPr>
                  <a:t>DDR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+mn-cs"/>
                  </a:rPr>
                  <a:t>Data bus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3192400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Different Types of Transfers in a Program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CCDEB4C7-6870-FC49-886F-6AC4FABEC8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example benchmark that uses both parallel and serial transfers</a:t>
            </a:r>
          </a:p>
          <a:p>
            <a:r>
              <a:rPr lang="en-US" dirty="0"/>
              <a:t>Select (SEL)</a:t>
            </a:r>
          </a:p>
          <a:p>
            <a:pPr lvl="1"/>
            <a:r>
              <a:rPr lang="en-US" dirty="0"/>
              <a:t>Remove even values</a:t>
            </a:r>
          </a:p>
        </p:txBody>
      </p:sp>
      <p:pic>
        <p:nvPicPr>
          <p:cNvPr id="1026" name="Picture 2" descr="https://lh3.googleusercontent.com/3CySxnroF3B3ofCAVargSn8x_YDhnSqiFLkgtnUdHwwQWemW3YdUXwdYSbMY2Xx-eOAKokCwHHGh2PjC8OaxwjdJjdV1ZMwnKvet9SMSAZwEoxxi9FTtjWHLaBcj65CFBCEG-L4">
            <a:extLst>
              <a:ext uri="{FF2B5EF4-FFF2-40B4-BE49-F238E27FC236}">
                <a16:creationId xmlns:a16="http://schemas.microsoft.com/office/drawing/2014/main" id="{AE11AA65-E381-344B-B0A3-CCCF3187A5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390" y="3137414"/>
            <a:ext cx="6315765" cy="2099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58D0166-1F09-1F4F-AC75-9B0B7A873D9C}"/>
              </a:ext>
            </a:extLst>
          </p:cNvPr>
          <p:cNvSpPr/>
          <p:nvPr/>
        </p:nvSpPr>
        <p:spPr>
          <a:xfrm>
            <a:off x="1838863" y="3524941"/>
            <a:ext cx="1819701" cy="486140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A29C51-D287-554E-95CB-D669A3DB5308}"/>
              </a:ext>
            </a:extLst>
          </p:cNvPr>
          <p:cNvSpPr txBox="1"/>
          <p:nvPr/>
        </p:nvSpPr>
        <p:spPr>
          <a:xfrm>
            <a:off x="2407944" y="3962087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DPU 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5B71EB7-8A9C-144F-ABDE-C1F827BF26D6}"/>
              </a:ext>
            </a:extLst>
          </p:cNvPr>
          <p:cNvSpPr/>
          <p:nvPr/>
        </p:nvSpPr>
        <p:spPr>
          <a:xfrm>
            <a:off x="3678861" y="3524941"/>
            <a:ext cx="1819701" cy="486140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C45036-4C95-7749-BF11-FCB7E07A5BDB}"/>
              </a:ext>
            </a:extLst>
          </p:cNvPr>
          <p:cNvSpPr txBox="1"/>
          <p:nvPr/>
        </p:nvSpPr>
        <p:spPr>
          <a:xfrm>
            <a:off x="4268239" y="3962087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DPU 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E49E219-4A5E-E047-9D34-51BC98BDEB81}"/>
              </a:ext>
            </a:extLst>
          </p:cNvPr>
          <p:cNvSpPr/>
          <p:nvPr/>
        </p:nvSpPr>
        <p:spPr>
          <a:xfrm>
            <a:off x="5518859" y="3524941"/>
            <a:ext cx="1819701" cy="486140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D16C3A0-6F9D-5D4C-8317-05EFEF69D13C}"/>
              </a:ext>
            </a:extLst>
          </p:cNvPr>
          <p:cNvSpPr txBox="1"/>
          <p:nvPr/>
        </p:nvSpPr>
        <p:spPr>
          <a:xfrm>
            <a:off x="6087940" y="3962087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DPU 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F13D260-4160-7148-A5D6-BC53CFB03E89}"/>
              </a:ext>
            </a:extLst>
          </p:cNvPr>
          <p:cNvSpPr/>
          <p:nvPr/>
        </p:nvSpPr>
        <p:spPr>
          <a:xfrm>
            <a:off x="1838863" y="4731865"/>
            <a:ext cx="913827" cy="48614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8AAC44-C123-C34D-B7F0-41D2A9E54199}"/>
              </a:ext>
            </a:extLst>
          </p:cNvPr>
          <p:cNvSpPr txBox="1"/>
          <p:nvPr/>
        </p:nvSpPr>
        <p:spPr>
          <a:xfrm>
            <a:off x="1950744" y="5175036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DPU 0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E64F227-B950-214F-BED2-4789E6294B7A}"/>
              </a:ext>
            </a:extLst>
          </p:cNvPr>
          <p:cNvSpPr/>
          <p:nvPr/>
        </p:nvSpPr>
        <p:spPr>
          <a:xfrm>
            <a:off x="2764393" y="4731865"/>
            <a:ext cx="913827" cy="48614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512962-8A93-694F-91A8-25DACD2F0435}"/>
              </a:ext>
            </a:extLst>
          </p:cNvPr>
          <p:cNvSpPr txBox="1"/>
          <p:nvPr/>
        </p:nvSpPr>
        <p:spPr>
          <a:xfrm>
            <a:off x="2864571" y="5175036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DPU 1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A486AB-4515-5C43-90C3-E770CBF7C1FF}"/>
              </a:ext>
            </a:extLst>
          </p:cNvPr>
          <p:cNvSpPr/>
          <p:nvPr/>
        </p:nvSpPr>
        <p:spPr>
          <a:xfrm>
            <a:off x="3689922" y="4731865"/>
            <a:ext cx="411093" cy="48614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ECDF037-A4F4-1840-9FE1-3A616C64B3E2}"/>
              </a:ext>
            </a:extLst>
          </p:cNvPr>
          <p:cNvSpPr txBox="1"/>
          <p:nvPr/>
        </p:nvSpPr>
        <p:spPr>
          <a:xfrm>
            <a:off x="3635550" y="5175036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DPU 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3BDC5F1-D650-3A4D-A19B-9DC141195CEC}"/>
              </a:ext>
            </a:extLst>
          </p:cNvPr>
          <p:cNvSpPr txBox="1"/>
          <p:nvPr/>
        </p:nvSpPr>
        <p:spPr>
          <a:xfrm>
            <a:off x="7391717" y="3444845"/>
            <a:ext cx="14474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rgbClr val="0070C0"/>
                </a:solidFill>
              </a:rPr>
              <a:t>Parallel transfers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24EDAAB-1B0C-AD41-9543-D45741CDD8AD}"/>
              </a:ext>
            </a:extLst>
          </p:cNvPr>
          <p:cNvSpPr txBox="1"/>
          <p:nvPr/>
        </p:nvSpPr>
        <p:spPr>
          <a:xfrm>
            <a:off x="4168920" y="4630285"/>
            <a:ext cx="1622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rgbClr val="C00000"/>
                </a:solidFill>
              </a:rPr>
              <a:t>Serial transfers</a:t>
            </a:r>
          </a:p>
        </p:txBody>
      </p:sp>
    </p:spTree>
    <p:extLst>
      <p:ext uri="{BB962C8B-B14F-4D97-AF65-F5344CB8AC3E}">
        <p14:creationId xmlns:p14="http://schemas.microsoft.com/office/powerpoint/2010/main" val="218741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9" grpId="0" animBg="1"/>
      <p:bldP spid="20" grpId="0"/>
      <p:bldP spid="21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Inter-DPU Communication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894602" cy="5544638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There is </a:t>
            </a:r>
            <a:r>
              <a:rPr lang="en-US" dirty="0">
                <a:solidFill>
                  <a:srgbClr val="C00000"/>
                </a:solidFill>
              </a:rPr>
              <a:t>no direct communication channel between DPUs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rgbClr val="0070C0"/>
                </a:solidFill>
              </a:rPr>
              <a:t>Inter-DPU communication takes place via the host CPU </a:t>
            </a:r>
            <a:r>
              <a:rPr lang="en-US" dirty="0"/>
              <a:t>using CPU-DPU and DPU-CPU transfers</a:t>
            </a:r>
          </a:p>
          <a:p>
            <a:r>
              <a:rPr lang="en-US" dirty="0"/>
              <a:t>Example communication patterns:</a:t>
            </a:r>
          </a:p>
          <a:p>
            <a:pPr lvl="1"/>
            <a:r>
              <a:rPr lang="en-US" dirty="0"/>
              <a:t>Merging of partial results to obtain the final result</a:t>
            </a:r>
          </a:p>
          <a:p>
            <a:pPr lvl="2"/>
            <a:r>
              <a:rPr lang="en-US" dirty="0"/>
              <a:t>Only DPU-CPU transfers</a:t>
            </a:r>
          </a:p>
          <a:p>
            <a:pPr lvl="1"/>
            <a:r>
              <a:rPr lang="en-US" dirty="0"/>
              <a:t>Redistribution of intermediate results for further computation</a:t>
            </a:r>
          </a:p>
          <a:p>
            <a:pPr lvl="2"/>
            <a:r>
              <a:rPr lang="en-US" dirty="0"/>
              <a:t>DPU-CPU transfers and CPU-DPU transfers</a:t>
            </a:r>
          </a:p>
          <a:p>
            <a:pPr lvl="2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673F16-FD64-9E44-95EB-838ABD9C03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6397" y="1479374"/>
            <a:ext cx="5091206" cy="30256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4BF1AC-6943-264D-9EE5-45F1898FBC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7111" y="2216127"/>
            <a:ext cx="1353256" cy="13938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88181AF-3817-9B4B-AC17-D6F6B7FA48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3511" y="2566738"/>
            <a:ext cx="1111978" cy="90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226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Fast are these Data Transfers?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563509" cy="3596387"/>
          </a:xfrm>
        </p:spPr>
        <p:txBody>
          <a:bodyPr>
            <a:normAutofit fontScale="92500"/>
          </a:bodyPr>
          <a:lstStyle/>
          <a:p>
            <a:r>
              <a:rPr lang="en-US" dirty="0"/>
              <a:t>With a microbenchmark, we obtain the </a:t>
            </a:r>
            <a:r>
              <a:rPr lang="en-US" dirty="0">
                <a:solidFill>
                  <a:srgbClr val="00B050"/>
                </a:solidFill>
              </a:rPr>
              <a:t>sustained bandwidth of all types of CPU-DPU and DPU-CPU transfers</a:t>
            </a:r>
          </a:p>
          <a:p>
            <a:r>
              <a:rPr lang="en-US" dirty="0"/>
              <a:t>Two experiments:</a:t>
            </a:r>
          </a:p>
          <a:p>
            <a:pPr lvl="1"/>
            <a:r>
              <a:rPr lang="en-US" dirty="0">
                <a:solidFill>
                  <a:srgbClr val="7030A0"/>
                </a:solidFill>
              </a:rPr>
              <a:t>1 DPU</a:t>
            </a:r>
            <a:r>
              <a:rPr lang="en-US" dirty="0"/>
              <a:t>: variable CPU-DPU and DPU-CPU transfer size (</a:t>
            </a:r>
            <a:r>
              <a:rPr lang="en-US" dirty="0">
                <a:solidFill>
                  <a:srgbClr val="0070C0"/>
                </a:solidFill>
              </a:rPr>
              <a:t>8 bytes to 32 MB</a:t>
            </a:r>
            <a:r>
              <a:rPr lang="en-US" dirty="0"/>
              <a:t>) </a:t>
            </a:r>
          </a:p>
          <a:p>
            <a:pPr lvl="1"/>
            <a:r>
              <a:rPr lang="en-US" dirty="0">
                <a:solidFill>
                  <a:srgbClr val="7030A0"/>
                </a:solidFill>
              </a:rPr>
              <a:t>1 rank</a:t>
            </a:r>
            <a:r>
              <a:rPr lang="en-US" dirty="0"/>
              <a:t>: 32 MB CPU-DPU and DPU-CPU transfers to/from a set of    </a:t>
            </a:r>
            <a:r>
              <a:rPr lang="en-US" dirty="0">
                <a:solidFill>
                  <a:srgbClr val="0070C0"/>
                </a:solidFill>
              </a:rPr>
              <a:t>1 to 64 MRAM banks </a:t>
            </a:r>
            <a:r>
              <a:rPr lang="en-US" dirty="0"/>
              <a:t>within the same rank</a:t>
            </a:r>
          </a:p>
          <a:p>
            <a:r>
              <a:rPr lang="en-US" dirty="0"/>
              <a:t>Preliminary experiments with more than one rank</a:t>
            </a:r>
          </a:p>
          <a:p>
            <a:pPr lvl="1"/>
            <a:r>
              <a:rPr lang="en-US" dirty="0"/>
              <a:t>Channel-level parallelism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8BF6F1C-6357-FF41-8DAD-F141C5360C5E}"/>
              </a:ext>
            </a:extLst>
          </p:cNvPr>
          <p:cNvSpPr/>
          <p:nvPr/>
        </p:nvSpPr>
        <p:spPr>
          <a:xfrm>
            <a:off x="178200" y="4532559"/>
            <a:ext cx="8787600" cy="80904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C00000"/>
                </a:solidFill>
                <a:latin typeface="Candara" panose="020E0502030303020204" pitchFamily="34" charset="0"/>
              </a:rPr>
              <a:t>DDR4 bandwidth </a:t>
            </a:r>
            <a:r>
              <a:rPr lang="en-US" sz="2400" dirty="0">
                <a:solidFill>
                  <a:schemeClr val="tx1"/>
                </a:solidFill>
                <a:latin typeface="Candara" panose="020E0502030303020204" pitchFamily="34" charset="0"/>
              </a:rPr>
              <a:t>bounds the maximum transfer bandwidth</a:t>
            </a:r>
            <a:endParaRPr lang="en-US" sz="2400" dirty="0">
              <a:solidFill>
                <a:schemeClr val="tx1"/>
              </a:solidFill>
              <a:latin typeface="Candara" panose="020E050203030302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450DB32E-BCF3-E341-8FD4-948C6D96182A}"/>
              </a:ext>
            </a:extLst>
          </p:cNvPr>
          <p:cNvSpPr/>
          <p:nvPr/>
        </p:nvSpPr>
        <p:spPr>
          <a:xfrm>
            <a:off x="178200" y="5467048"/>
            <a:ext cx="8787600" cy="83452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ndara" panose="020E0502030303020204" pitchFamily="34" charset="0"/>
              </a:rPr>
              <a:t>The cost of the </a:t>
            </a:r>
            <a:r>
              <a:rPr lang="en-US" sz="2400" dirty="0">
                <a:solidFill>
                  <a:srgbClr val="0070C0"/>
                </a:solidFill>
                <a:latin typeface="Candara" panose="020E0502030303020204" pitchFamily="34" charset="0"/>
              </a:rPr>
              <a:t>transfers can be amortized</a:t>
            </a:r>
            <a:r>
              <a:rPr lang="en-US" sz="2400" dirty="0">
                <a:solidFill>
                  <a:schemeClr val="tx1"/>
                </a:solidFill>
                <a:latin typeface="Candara" panose="020E0502030303020204" pitchFamily="34" charset="0"/>
              </a:rPr>
              <a:t>, </a:t>
            </a:r>
          </a:p>
          <a:p>
            <a:pPr algn="ctr"/>
            <a:r>
              <a:rPr lang="en-US" sz="2400" dirty="0">
                <a:solidFill>
                  <a:schemeClr val="tx1"/>
                </a:solidFill>
                <a:latin typeface="Candara" panose="020E0502030303020204" pitchFamily="34" charset="0"/>
              </a:rPr>
              <a:t>if enough computation is run on the DPUs</a:t>
            </a:r>
            <a:endParaRPr lang="en-US" sz="2200" dirty="0">
              <a:solidFill>
                <a:schemeClr val="tx1"/>
              </a:solidFill>
              <a:latin typeface="Candara" panose="020E050203030302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99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CPU-DPU/DPU-CPU Transfers: 1 DPU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transfer size varies between 8 bytes and 32 MB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8011641A-D2D1-0A49-B19D-E493AEEC6F4E}"/>
              </a:ext>
            </a:extLst>
          </p:cNvPr>
          <p:cNvGraphicFramePr>
            <a:graphicFrameLocks/>
          </p:cNvGraphicFramePr>
          <p:nvPr/>
        </p:nvGraphicFramePr>
        <p:xfrm>
          <a:off x="1682750" y="1532510"/>
          <a:ext cx="5778500" cy="25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D0B98109-C8EE-2342-9334-DD8DC3206000}"/>
              </a:ext>
            </a:extLst>
          </p:cNvPr>
          <p:cNvGrpSpPr/>
          <p:nvPr/>
        </p:nvGrpSpPr>
        <p:grpSpPr>
          <a:xfrm>
            <a:off x="832991" y="4512290"/>
            <a:ext cx="7478019" cy="1600415"/>
            <a:chOff x="1643281" y="4361975"/>
            <a:chExt cx="6864225" cy="1798364"/>
          </a:xfrm>
        </p:grpSpPr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7403D06A-5D97-DD45-9B05-3564ED166269}"/>
                </a:ext>
              </a:extLst>
            </p:cNvPr>
            <p:cNvSpPr/>
            <p:nvPr/>
          </p:nvSpPr>
          <p:spPr>
            <a:xfrm>
              <a:off x="1643281" y="4361977"/>
              <a:ext cx="6864225" cy="1707129"/>
            </a:xfrm>
            <a:prstGeom prst="roundRect">
              <a:avLst>
                <a:gd name="adj" fmla="val 7357"/>
              </a:avLst>
            </a:prstGeom>
            <a:solidFill>
              <a:srgbClr val="F5F6FB"/>
            </a:solidFill>
            <a:ln w="44450">
              <a:solidFill>
                <a:srgbClr val="2D45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13" name="Round Same Side Corner Rectangle 12">
              <a:extLst>
                <a:ext uri="{FF2B5EF4-FFF2-40B4-BE49-F238E27FC236}">
                  <a16:creationId xmlns:a16="http://schemas.microsoft.com/office/drawing/2014/main" id="{00193EC6-326B-7D4B-B7BB-74938269E67A}"/>
                </a:ext>
              </a:extLst>
            </p:cNvPr>
            <p:cNvSpPr/>
            <p:nvPr/>
          </p:nvSpPr>
          <p:spPr>
            <a:xfrm>
              <a:off x="1643281" y="4361975"/>
              <a:ext cx="6864225" cy="444980"/>
            </a:xfrm>
            <a:prstGeom prst="round2SameRect">
              <a:avLst>
                <a:gd name="adj1" fmla="val 33688"/>
                <a:gd name="adj2" fmla="val 0"/>
              </a:avLst>
            </a:prstGeom>
            <a:solidFill>
              <a:srgbClr val="2D458A"/>
            </a:solidFill>
            <a:ln>
              <a:solidFill>
                <a:srgbClr val="2D45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0" bIns="0" rtlCol="0" anchor="ctr"/>
            <a:lstStyle/>
            <a:p>
              <a:r>
                <a:rPr lang="en-US" sz="2000" b="1" i="1" dirty="0">
                  <a:latin typeface="Cambria" panose="02040503050406030204" pitchFamily="18" charset="0"/>
                </a:rPr>
                <a:t>KEY OBSERVATION 7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AF2F449-943C-994C-880E-C7AD4D78257B}"/>
                </a:ext>
              </a:extLst>
            </p:cNvPr>
            <p:cNvSpPr txBox="1"/>
            <p:nvPr/>
          </p:nvSpPr>
          <p:spPr>
            <a:xfrm>
              <a:off x="1643281" y="4836900"/>
              <a:ext cx="6864225" cy="1323439"/>
            </a:xfrm>
            <a:prstGeom prst="rect">
              <a:avLst/>
            </a:prstGeom>
            <a:noFill/>
          </p:spPr>
          <p:txBody>
            <a:bodyPr wrap="square" lIns="180000" rtlCol="0">
              <a:spAutoFit/>
            </a:bodyPr>
            <a:lstStyle/>
            <a:p>
              <a:r>
                <a:rPr lang="en-US" sz="2000" b="1" dirty="0">
                  <a:latin typeface="Cambria" panose="02040503050406030204" pitchFamily="18" charset="0"/>
                </a:rPr>
                <a:t>Larger CPU-DPU and DPU-CPU transfers </a:t>
              </a:r>
              <a:r>
                <a:rPr lang="en-US" sz="2000" dirty="0">
                  <a:latin typeface="Cambria" panose="02040503050406030204" pitchFamily="18" charset="0"/>
                </a:rPr>
                <a:t>between the host main memory and the DRAM Processing Unit’s Main memory (MRAM) banks </a:t>
              </a:r>
              <a:r>
                <a:rPr lang="en-US" sz="2000" b="1" dirty="0">
                  <a:latin typeface="Cambria" panose="02040503050406030204" pitchFamily="18" charset="0"/>
                </a:rPr>
                <a:t>result in higher sustained bandwidth</a:t>
              </a:r>
              <a:r>
                <a:rPr lang="en-US" sz="2000" dirty="0">
                  <a:latin typeface="Cambria" panose="02040503050406030204" pitchFamily="18" charset="0"/>
                </a:rPr>
                <a:t>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38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repeatCount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Chart bld="series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CPU-DPU/DPU-CPU Transfers: 1 Rank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rgbClr val="00B0F0"/>
                </a:solidFill>
              </a:rPr>
              <a:t>CPU-DPU</a:t>
            </a:r>
            <a:r>
              <a:rPr lang="en-US" sz="2400" dirty="0"/>
              <a:t> (serial/parallel/</a:t>
            </a:r>
            <a:r>
              <a:rPr lang="en-US" sz="2400" dirty="0">
                <a:solidFill>
                  <a:srgbClr val="C00000"/>
                </a:solidFill>
              </a:rPr>
              <a:t>broadcast</a:t>
            </a:r>
            <a:r>
              <a:rPr lang="en-US" sz="2400" dirty="0"/>
              <a:t>) and </a:t>
            </a:r>
            <a:r>
              <a:rPr lang="en-US" sz="2400" dirty="0">
                <a:solidFill>
                  <a:srgbClr val="002060"/>
                </a:solidFill>
              </a:rPr>
              <a:t>DPU-CPU </a:t>
            </a:r>
            <a:r>
              <a:rPr lang="en-US" sz="2400" dirty="0"/>
              <a:t>(serial/parallel)</a:t>
            </a:r>
          </a:p>
          <a:p>
            <a:r>
              <a:rPr lang="en-US" sz="2400" dirty="0"/>
              <a:t>The number of DPUs varies between 1 and 64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FECE51C5-A872-834E-9035-785BB5A3D9F8}"/>
              </a:ext>
            </a:extLst>
          </p:cNvPr>
          <p:cNvGraphicFramePr>
            <a:graphicFrameLocks/>
          </p:cNvGraphicFramePr>
          <p:nvPr/>
        </p:nvGraphicFramePr>
        <p:xfrm>
          <a:off x="1729178" y="1947294"/>
          <a:ext cx="5774267" cy="25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896F35F5-422B-DB4F-962C-E39AC8431745}"/>
              </a:ext>
            </a:extLst>
          </p:cNvPr>
          <p:cNvGrpSpPr/>
          <p:nvPr/>
        </p:nvGrpSpPr>
        <p:grpSpPr>
          <a:xfrm>
            <a:off x="701177" y="4612496"/>
            <a:ext cx="7741646" cy="1718559"/>
            <a:chOff x="1643281" y="4361976"/>
            <a:chExt cx="6864225" cy="1718559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6D58343B-D108-CE40-B33F-611BF9E8160A}"/>
                </a:ext>
              </a:extLst>
            </p:cNvPr>
            <p:cNvSpPr/>
            <p:nvPr/>
          </p:nvSpPr>
          <p:spPr>
            <a:xfrm>
              <a:off x="1643281" y="4361977"/>
              <a:ext cx="6864225" cy="1707129"/>
            </a:xfrm>
            <a:prstGeom prst="roundRect">
              <a:avLst>
                <a:gd name="adj" fmla="val 7357"/>
              </a:avLst>
            </a:prstGeom>
            <a:solidFill>
              <a:srgbClr val="F5F6FB"/>
            </a:solidFill>
            <a:ln w="44450">
              <a:solidFill>
                <a:srgbClr val="2D45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8" name="Round Same Side Corner Rectangle 7">
              <a:extLst>
                <a:ext uri="{FF2B5EF4-FFF2-40B4-BE49-F238E27FC236}">
                  <a16:creationId xmlns:a16="http://schemas.microsoft.com/office/drawing/2014/main" id="{043BEDDD-71D2-DA47-9178-E8530F350FF8}"/>
                </a:ext>
              </a:extLst>
            </p:cNvPr>
            <p:cNvSpPr/>
            <p:nvPr/>
          </p:nvSpPr>
          <p:spPr>
            <a:xfrm>
              <a:off x="1643281" y="4361976"/>
              <a:ext cx="6864225" cy="396000"/>
            </a:xfrm>
            <a:prstGeom prst="round2SameRect">
              <a:avLst>
                <a:gd name="adj1" fmla="val 33688"/>
                <a:gd name="adj2" fmla="val 0"/>
              </a:avLst>
            </a:prstGeom>
            <a:solidFill>
              <a:srgbClr val="2D458A"/>
            </a:solidFill>
            <a:ln>
              <a:solidFill>
                <a:srgbClr val="2D45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0" bIns="0" rtlCol="0" anchor="ctr"/>
            <a:lstStyle/>
            <a:p>
              <a:r>
                <a:rPr lang="en-US" sz="2000" b="1" i="1" dirty="0">
                  <a:latin typeface="Cambria" panose="02040503050406030204" pitchFamily="18" charset="0"/>
                </a:rPr>
                <a:t>KEY OBSERVATION 8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FED7AD4-4306-894A-A53E-1939AE75FB6F}"/>
                </a:ext>
              </a:extLst>
            </p:cNvPr>
            <p:cNvSpPr txBox="1"/>
            <p:nvPr/>
          </p:nvSpPr>
          <p:spPr>
            <a:xfrm>
              <a:off x="1643281" y="4757096"/>
              <a:ext cx="6864225" cy="1323439"/>
            </a:xfrm>
            <a:prstGeom prst="rect">
              <a:avLst/>
            </a:prstGeom>
            <a:noFill/>
          </p:spPr>
          <p:txBody>
            <a:bodyPr wrap="square" lIns="180000" rtlCol="0">
              <a:spAutoFit/>
            </a:bodyPr>
            <a:lstStyle/>
            <a:p>
              <a:r>
                <a:rPr lang="en-US" sz="2000" dirty="0">
                  <a:latin typeface="Cambria" panose="02040503050406030204" pitchFamily="18" charset="0"/>
                </a:rPr>
                <a:t>The </a:t>
              </a:r>
              <a:r>
                <a:rPr lang="en-US" sz="2000" b="1" dirty="0">
                  <a:latin typeface="Cambria" panose="02040503050406030204" pitchFamily="18" charset="0"/>
                </a:rPr>
                <a:t>sustained bandwidth of parallel CPU-DPU and DPU-CPU transfers</a:t>
              </a:r>
              <a:r>
                <a:rPr lang="en-US" sz="2000" dirty="0">
                  <a:latin typeface="Cambria" panose="02040503050406030204" pitchFamily="18" charset="0"/>
                </a:rPr>
                <a:t> between the host main memory and the DRAM Processing Unit’s Main memory (MRAM) banks </a:t>
              </a:r>
              <a:r>
                <a:rPr lang="en-US" sz="2000" b="1" dirty="0">
                  <a:latin typeface="Cambria" panose="02040503050406030204" pitchFamily="18" charset="0"/>
                </a:rPr>
                <a:t>increases with the number of DRAM Processing Units inside a rank</a:t>
              </a:r>
              <a:r>
                <a:rPr lang="en-US" sz="2000" dirty="0">
                  <a:latin typeface="Cambria" panose="02040503050406030204" pitchFamily="18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119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 uiExpand="1">
        <p:bldSub>
          <a:bldChart bld="series"/>
        </p:bldSub>
      </p:bldGraphic>
      <p:bldGraphic spid="10" grpId="1" uiExpand="1">
        <p:bldSub>
          <a:bldChart bld="series"/>
        </p:bldSub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CPU-DPU/DPU-CPU Transfers: 1 Rank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rgbClr val="00B0F0"/>
                </a:solidFill>
              </a:rPr>
              <a:t>CPU-DPU</a:t>
            </a:r>
            <a:r>
              <a:rPr lang="en-US" sz="2400" dirty="0"/>
              <a:t> (serial/parallel/</a:t>
            </a:r>
            <a:r>
              <a:rPr lang="en-US" sz="2400" dirty="0">
                <a:solidFill>
                  <a:srgbClr val="C00000"/>
                </a:solidFill>
              </a:rPr>
              <a:t>broadcast</a:t>
            </a:r>
            <a:r>
              <a:rPr lang="en-US" sz="2400" dirty="0"/>
              <a:t>) and </a:t>
            </a:r>
            <a:r>
              <a:rPr lang="en-US" sz="2400" dirty="0">
                <a:solidFill>
                  <a:srgbClr val="002060"/>
                </a:solidFill>
              </a:rPr>
              <a:t>DPU-CPU </a:t>
            </a:r>
            <a:r>
              <a:rPr lang="en-US" sz="2400" dirty="0"/>
              <a:t>(serial/parallel)</a:t>
            </a:r>
          </a:p>
          <a:p>
            <a:r>
              <a:rPr lang="en-US" sz="2400" dirty="0"/>
              <a:t>The number of DPUs varies between 1 and 64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FECE51C5-A872-834E-9035-785BB5A3D9F8}"/>
              </a:ext>
            </a:extLst>
          </p:cNvPr>
          <p:cNvGraphicFramePr>
            <a:graphicFrameLocks/>
          </p:cNvGraphicFramePr>
          <p:nvPr/>
        </p:nvGraphicFramePr>
        <p:xfrm>
          <a:off x="1729178" y="1947294"/>
          <a:ext cx="5774267" cy="25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03D45A45-6386-8D42-8B38-71D9CBC603BB}"/>
              </a:ext>
            </a:extLst>
          </p:cNvPr>
          <p:cNvGrpSpPr/>
          <p:nvPr/>
        </p:nvGrpSpPr>
        <p:grpSpPr>
          <a:xfrm>
            <a:off x="4641505" y="1903954"/>
            <a:ext cx="4240151" cy="2959062"/>
            <a:chOff x="4546948" y="1816272"/>
            <a:chExt cx="4478145" cy="2959062"/>
          </a:xfrm>
          <a:solidFill>
            <a:srgbClr val="F5F6FB"/>
          </a:solidFill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6D58343B-D108-CE40-B33F-611BF9E8160A}"/>
                </a:ext>
              </a:extLst>
            </p:cNvPr>
            <p:cNvSpPr/>
            <p:nvPr/>
          </p:nvSpPr>
          <p:spPr>
            <a:xfrm>
              <a:off x="4546948" y="1816272"/>
              <a:ext cx="4472353" cy="2959062"/>
            </a:xfrm>
            <a:prstGeom prst="roundRect">
              <a:avLst>
                <a:gd name="adj" fmla="val 2876"/>
              </a:avLst>
            </a:prstGeom>
            <a:grpFill/>
            <a:ln w="44450">
              <a:solidFill>
                <a:srgbClr val="2D45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8" name="Round Same Side Corner Rectangle 7">
              <a:extLst>
                <a:ext uri="{FF2B5EF4-FFF2-40B4-BE49-F238E27FC236}">
                  <a16:creationId xmlns:a16="http://schemas.microsoft.com/office/drawing/2014/main" id="{043BEDDD-71D2-DA47-9178-E8530F350FF8}"/>
                </a:ext>
              </a:extLst>
            </p:cNvPr>
            <p:cNvSpPr/>
            <p:nvPr/>
          </p:nvSpPr>
          <p:spPr>
            <a:xfrm>
              <a:off x="4546948" y="1816272"/>
              <a:ext cx="4472353" cy="396000"/>
            </a:xfrm>
            <a:prstGeom prst="round2SameRect">
              <a:avLst>
                <a:gd name="adj1" fmla="val 29209"/>
                <a:gd name="adj2" fmla="val 0"/>
              </a:avLst>
            </a:prstGeom>
            <a:solidFill>
              <a:srgbClr val="2D458A"/>
            </a:solidFill>
            <a:ln>
              <a:solidFill>
                <a:srgbClr val="2D45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0" bIns="0" rtlCol="0" anchor="ctr"/>
            <a:lstStyle/>
            <a:p>
              <a:r>
                <a:rPr lang="en-US" sz="2000" b="1" i="1" dirty="0">
                  <a:latin typeface="Cambria" panose="02040503050406030204" pitchFamily="18" charset="0"/>
                </a:rPr>
                <a:t>KEY OBSERVATION 9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FED7AD4-4306-894A-A53E-1939AE75FB6F}"/>
                </a:ext>
              </a:extLst>
            </p:cNvPr>
            <p:cNvSpPr txBox="1"/>
            <p:nvPr/>
          </p:nvSpPr>
          <p:spPr>
            <a:xfrm>
              <a:off x="4552740" y="2251830"/>
              <a:ext cx="4472353" cy="224676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0000" rtlCol="0">
              <a:spAutoFit/>
            </a:bodyPr>
            <a:lstStyle/>
            <a:p>
              <a:r>
                <a:rPr lang="en-US" sz="2000" b="1" dirty="0">
                  <a:latin typeface="Cambria" panose="02040503050406030204" pitchFamily="18" charset="0"/>
                </a:rPr>
                <a:t>The sustained bandwidth of parallel CPU-DPU transfers </a:t>
              </a:r>
              <a:r>
                <a:rPr lang="en-US" sz="2000" dirty="0">
                  <a:latin typeface="Cambria" panose="02040503050406030204" pitchFamily="18" charset="0"/>
                </a:rPr>
                <a:t>is higher than the sustained bandwidth of parallel DPU-CPU transfers </a:t>
              </a:r>
              <a:r>
                <a:rPr lang="en-US" sz="2000" b="1" dirty="0">
                  <a:latin typeface="Cambria" panose="02040503050406030204" pitchFamily="18" charset="0"/>
                </a:rPr>
                <a:t>due to different implementations</a:t>
              </a:r>
              <a:r>
                <a:rPr lang="en-US" sz="2000" dirty="0">
                  <a:latin typeface="Cambria" panose="02040503050406030204" pitchFamily="18" charset="0"/>
                </a:rPr>
                <a:t> of CPU-DPU and DPU-CPU transfers </a:t>
              </a:r>
              <a:r>
                <a:rPr lang="en-US" sz="2000" b="1" dirty="0">
                  <a:latin typeface="Cambria" panose="02040503050406030204" pitchFamily="18" charset="0"/>
                </a:rPr>
                <a:t>in the UPMEM runtime library</a:t>
              </a:r>
              <a:r>
                <a:rPr lang="en-US" sz="2000" dirty="0">
                  <a:latin typeface="Cambria" panose="02040503050406030204" pitchFamily="18" charset="0"/>
                </a:rPr>
                <a:t>. 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A0B0052-A2F2-924B-8DA6-41540C4B5F0B}"/>
              </a:ext>
            </a:extLst>
          </p:cNvPr>
          <p:cNvGrpSpPr/>
          <p:nvPr/>
        </p:nvGrpSpPr>
        <p:grpSpPr>
          <a:xfrm>
            <a:off x="269029" y="4863016"/>
            <a:ext cx="8605942" cy="1442985"/>
            <a:chOff x="124699" y="4775334"/>
            <a:chExt cx="8894602" cy="1442985"/>
          </a:xfrm>
          <a:solidFill>
            <a:srgbClr val="F5F6FB"/>
          </a:solidFill>
        </p:grpSpPr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2CCC0183-07EE-3341-A13A-3F0D9898D507}"/>
                </a:ext>
              </a:extLst>
            </p:cNvPr>
            <p:cNvSpPr/>
            <p:nvPr/>
          </p:nvSpPr>
          <p:spPr>
            <a:xfrm>
              <a:off x="124699" y="4775334"/>
              <a:ext cx="8894602" cy="1442985"/>
            </a:xfrm>
            <a:prstGeom prst="roundRect">
              <a:avLst>
                <a:gd name="adj" fmla="val 7357"/>
              </a:avLst>
            </a:prstGeom>
            <a:grpFill/>
            <a:ln w="44450">
              <a:solidFill>
                <a:srgbClr val="2D45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000" dirty="0">
                <a:solidFill>
                  <a:schemeClr val="tx1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7DE824E-D4D9-C44E-9A82-BACD2795D6EA}"/>
                </a:ext>
              </a:extLst>
            </p:cNvPr>
            <p:cNvSpPr txBox="1"/>
            <p:nvPr/>
          </p:nvSpPr>
          <p:spPr>
            <a:xfrm>
              <a:off x="124699" y="4832250"/>
              <a:ext cx="8894602" cy="132343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0000" rtlCol="0">
              <a:spAutoFit/>
            </a:bodyPr>
            <a:lstStyle/>
            <a:p>
              <a:r>
                <a:rPr lang="en-US" sz="2000" b="1" dirty="0">
                  <a:latin typeface="Cambria" panose="02040503050406030204" pitchFamily="18" charset="0"/>
                </a:rPr>
                <a:t>The sustained bandwidth of broadcast CPU-DPU transfers </a:t>
              </a:r>
              <a:r>
                <a:rPr lang="en-US" sz="2000" dirty="0">
                  <a:latin typeface="Cambria" panose="02040503050406030204" pitchFamily="18" charset="0"/>
                </a:rPr>
                <a:t>(i.e., the same buffer is copied to multiple MRAM banks) </a:t>
              </a:r>
              <a:r>
                <a:rPr lang="en-US" sz="2000" b="1" dirty="0">
                  <a:latin typeface="Cambria" panose="02040503050406030204" pitchFamily="18" charset="0"/>
                </a:rPr>
                <a:t>is higher than that of parallel CPU-DPU transfers</a:t>
              </a:r>
              <a:r>
                <a:rPr lang="en-US" sz="2000" dirty="0">
                  <a:latin typeface="Cambria" panose="02040503050406030204" pitchFamily="18" charset="0"/>
                </a:rPr>
                <a:t> (i.e., different buffers are copied to different MRAM banks) </a:t>
              </a:r>
              <a:r>
                <a:rPr lang="en-US" sz="2000" b="1" dirty="0">
                  <a:latin typeface="Cambria" panose="02040503050406030204" pitchFamily="18" charset="0"/>
                </a:rPr>
                <a:t>due to higher temporal locality </a:t>
              </a:r>
              <a:r>
                <a:rPr lang="en-US" sz="2000" dirty="0">
                  <a:latin typeface="Cambria" panose="02040503050406030204" pitchFamily="18" charset="0"/>
                </a:rPr>
                <a:t>in the CPU cache hierarchy. </a:t>
              </a:r>
              <a:endParaRPr lang="en-US" sz="2400" dirty="0">
                <a:latin typeface="Cambria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6014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59259E-6 L -0.26649 -2.59259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33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59259E-6 L -0.26649 -2.59259E-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33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59259E-6 L -0.26649 -2.59259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33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59259E-6 L -0.26649 -2.59259E-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33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59259E-6 L -0.26649 -2.59259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0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33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59259E-6 L -0.26649 -2.59259E-6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10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33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0" fill="hold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1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 uiExpand="1">
        <p:bldSub>
          <a:bldChart bld="series"/>
        </p:bldSub>
      </p:bldGraphic>
      <p:bldGraphic spid="10" grpId="1">
        <p:bldSub>
          <a:bldChart bld="series"/>
        </p:bldSub>
      </p:bldGraphic>
      <p:bldGraphic spid="10" grpId="2" uiExpand="1">
        <p:bldSub>
          <a:bldChart bld="series"/>
        </p:bldSub>
      </p:bldGraphic>
      <p:bldGraphic spid="10" grpId="3" uiExpand="1">
        <p:bldSub>
          <a:bldChart bld="series"/>
        </p:bldSub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“Transposing” Library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D9D24D-ED5C-264E-9D4A-4E651D65E4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62504"/>
            <a:ext cx="9144000" cy="51688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83C7166-78A4-C24C-9B0C-86721B846B1C}"/>
              </a:ext>
            </a:extLst>
          </p:cNvPr>
          <p:cNvSpPr txBox="1"/>
          <p:nvPr/>
        </p:nvSpPr>
        <p:spPr>
          <a:xfrm>
            <a:off x="1568614" y="6554456"/>
            <a:ext cx="60067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000" dirty="0"/>
              <a:t>F. </a:t>
            </a:r>
            <a:r>
              <a:rPr lang="en-US" sz="1000" dirty="0" err="1"/>
              <a:t>Devaux</a:t>
            </a:r>
            <a:r>
              <a:rPr lang="en-US" sz="1000" dirty="0"/>
              <a:t>, "The true Processing In Memory accelerator," </a:t>
            </a:r>
            <a:r>
              <a:rPr lang="en-US" sz="1000" dirty="0" err="1"/>
              <a:t>HotChips</a:t>
            </a:r>
            <a:r>
              <a:rPr lang="en-US" sz="1000" dirty="0"/>
              <a:t> 2019. </a:t>
            </a:r>
            <a:r>
              <a:rPr lang="en-US" sz="1000" dirty="0" err="1"/>
              <a:t>doi</a:t>
            </a:r>
            <a:r>
              <a:rPr lang="en-US" sz="1000" dirty="0"/>
              <a:t>: 10.1109/HOTCHIPS.2019.8875680</a:t>
            </a:r>
            <a:endParaRPr lang="en-US" sz="1000" dirty="0">
              <a:solidFill>
                <a:srgbClr val="0432FF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64895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Microbenchmark: CPU-DPU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CPU-DPU (serial/parallel/broadcast) and DPU-CPU (serial/parallel)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30A35AE-066B-284F-BBFC-913CF71054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37423"/>
            <a:ext cx="9144000" cy="4127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6597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FA73E85-6A53-744E-836D-2976736184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850" y="2928640"/>
            <a:ext cx="5956300" cy="8509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DPU Kernel Launch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>
                <a:latin typeface="Courier" pitchFamily="2" charset="0"/>
              </a:rPr>
              <a:t>dpu_launch</a:t>
            </a:r>
            <a:r>
              <a:rPr lang="en-US" dirty="0">
                <a:latin typeface="Courier" pitchFamily="2" charset="0"/>
              </a:rPr>
              <a:t>()</a:t>
            </a:r>
            <a:r>
              <a:rPr lang="en-US" dirty="0"/>
              <a:t> launches a kernel on a </a:t>
            </a:r>
            <a:r>
              <a:rPr lang="en-US" dirty="0" err="1">
                <a:latin typeface="Courier" pitchFamily="2" charset="0"/>
              </a:rPr>
              <a:t>dpu_set</a:t>
            </a:r>
            <a:endParaRPr lang="en-US" dirty="0">
              <a:latin typeface="Courier" pitchFamily="2" charset="0"/>
            </a:endParaRPr>
          </a:p>
          <a:p>
            <a:pPr lvl="1"/>
            <a:r>
              <a:rPr lang="en-US" dirty="0">
                <a:latin typeface="Courier" pitchFamily="2" charset="0"/>
              </a:rPr>
              <a:t>DPU_SYNCHRONOUS </a:t>
            </a:r>
            <a:r>
              <a:rPr lang="en-US" dirty="0"/>
              <a:t>suspends the application until the kernel finishes</a:t>
            </a:r>
          </a:p>
          <a:p>
            <a:pPr lvl="1"/>
            <a:r>
              <a:rPr lang="en-US" dirty="0">
                <a:latin typeface="Courier" pitchFamily="2" charset="0"/>
              </a:rPr>
              <a:t>DPU_ASYNCHRONOUS </a:t>
            </a:r>
            <a:r>
              <a:rPr lang="en-US" dirty="0"/>
              <a:t>returns the control to the application</a:t>
            </a:r>
          </a:p>
          <a:p>
            <a:pPr lvl="2"/>
            <a:r>
              <a:rPr lang="en-US" dirty="0" err="1">
                <a:latin typeface="Courier" pitchFamily="2" charset="0"/>
              </a:rPr>
              <a:t>dpu_sync</a:t>
            </a:r>
            <a:r>
              <a:rPr lang="en-US" dirty="0">
                <a:latin typeface="Courier" pitchFamily="2" charset="0"/>
              </a:rPr>
              <a:t> </a:t>
            </a:r>
            <a:r>
              <a:rPr lang="en-US" dirty="0"/>
              <a:t>or </a:t>
            </a:r>
            <a:r>
              <a:rPr lang="en-US" dirty="0" err="1">
                <a:latin typeface="Courier" pitchFamily="2" charset="0"/>
              </a:rPr>
              <a:t>dpu_status</a:t>
            </a:r>
            <a:r>
              <a:rPr lang="en-US" dirty="0">
                <a:latin typeface="Courier" pitchFamily="2" charset="0"/>
              </a:rPr>
              <a:t> </a:t>
            </a:r>
            <a:r>
              <a:rPr lang="en-US" dirty="0"/>
              <a:t>to check kernel completion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FFD8C99-188E-5345-B9FB-348EC45B104D}"/>
              </a:ext>
            </a:extLst>
          </p:cNvPr>
          <p:cNvSpPr/>
          <p:nvPr/>
        </p:nvSpPr>
        <p:spPr>
          <a:xfrm>
            <a:off x="178200" y="3927189"/>
            <a:ext cx="8787600" cy="735496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Candara" panose="020E0502030303020204" pitchFamily="34" charset="0"/>
              </a:rPr>
              <a:t>What does the asynchronous execution enable?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080B15E8-C3EF-8E4C-9E8D-B7F6EBBB81AC}"/>
              </a:ext>
            </a:extLst>
          </p:cNvPr>
          <p:cNvSpPr/>
          <p:nvPr/>
        </p:nvSpPr>
        <p:spPr>
          <a:xfrm>
            <a:off x="178200" y="4765809"/>
            <a:ext cx="8787600" cy="159833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>
                <a:solidFill>
                  <a:schemeClr val="tx1"/>
                </a:solidFill>
                <a:latin typeface="Candara" panose="020E0502030303020204" pitchFamily="34" charset="0"/>
              </a:rPr>
              <a:t>Some ideas: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C00000"/>
                </a:solidFill>
                <a:latin typeface="Candara" panose="020E0502030303020204" pitchFamily="34" charset="0"/>
                <a:cs typeface="Calibri" panose="020F0502020204030204" pitchFamily="34" charset="0"/>
              </a:rPr>
              <a:t>Task-level parallelism</a:t>
            </a:r>
            <a:r>
              <a:rPr lang="en-US" sz="2200" dirty="0">
                <a:solidFill>
                  <a:schemeClr val="tx1"/>
                </a:solidFill>
                <a:latin typeface="Candara" panose="020E0502030303020204" pitchFamily="34" charset="0"/>
                <a:cs typeface="Calibri" panose="020F0502020204030204" pitchFamily="34" charset="0"/>
              </a:rPr>
              <a:t>: concurrent execution of different kernels on different DPU sets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Candara" panose="020E0502030303020204" pitchFamily="34" charset="0"/>
                <a:cs typeface="Calibri" panose="020F0502020204030204" pitchFamily="34" charset="0"/>
              </a:rPr>
              <a:t>Concurrent </a:t>
            </a:r>
            <a:r>
              <a:rPr lang="en-US" sz="2200" dirty="0">
                <a:solidFill>
                  <a:srgbClr val="C00000"/>
                </a:solidFill>
                <a:latin typeface="Candara" panose="020E0502030303020204" pitchFamily="34" charset="0"/>
                <a:cs typeface="Calibri" panose="020F0502020204030204" pitchFamily="34" charset="0"/>
              </a:rPr>
              <a:t>heterogeneous computation </a:t>
            </a:r>
            <a:r>
              <a:rPr lang="en-US" sz="2200" dirty="0">
                <a:solidFill>
                  <a:schemeClr val="tx1"/>
                </a:solidFill>
                <a:latin typeface="Candara" panose="020E0502030303020204" pitchFamily="34" charset="0"/>
                <a:cs typeface="Calibri" panose="020F0502020204030204" pitchFamily="34" charset="0"/>
              </a:rPr>
              <a:t>on CPU and DPUs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D518E13-3EC4-D648-84B0-37F217B0D836}"/>
              </a:ext>
            </a:extLst>
          </p:cNvPr>
          <p:cNvSpPr/>
          <p:nvPr/>
        </p:nvSpPr>
        <p:spPr>
          <a:xfrm>
            <a:off x="2193588" y="3383410"/>
            <a:ext cx="4572000" cy="216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01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uiExpand="1" build="allAtOnce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3DCBA3-1EE0-134B-B185-537822BE1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to Pass Parameters to the Kernel?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A73267-2B4C-8544-9109-0944995BFB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can use serial and parallel transfers</a:t>
            </a:r>
          </a:p>
          <a:p>
            <a:r>
              <a:rPr lang="en-US" dirty="0"/>
              <a:t>We pass them directly to the scratchpad memory of the DPU </a:t>
            </a:r>
          </a:p>
          <a:p>
            <a:pPr lvl="1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Working RAM (WRAM)</a:t>
            </a:r>
            <a:r>
              <a:rPr lang="en-US" dirty="0"/>
              <a:t>: We introduce it in the next slides</a:t>
            </a:r>
          </a:p>
          <a:p>
            <a:r>
              <a:rPr lang="en-US" dirty="0"/>
              <a:t>This is useful for </a:t>
            </a:r>
            <a:r>
              <a:rPr lang="en-US" dirty="0">
                <a:solidFill>
                  <a:srgbClr val="0070C0"/>
                </a:solidFill>
              </a:rPr>
              <a:t>input parameters and some results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8DA157-6CC3-B544-AF39-C8A219F82B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59176"/>
            <a:ext cx="9144000" cy="6156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B0E7523-9B81-314B-AB22-875DB90BCB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90866"/>
            <a:ext cx="9144000" cy="190839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9CA4BED-F7DD-7747-9A88-0A9CCB60F94D}"/>
              </a:ext>
            </a:extLst>
          </p:cNvPr>
          <p:cNvSpPr/>
          <p:nvPr/>
        </p:nvSpPr>
        <p:spPr>
          <a:xfrm>
            <a:off x="259948" y="3524973"/>
            <a:ext cx="2916000" cy="162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1CE0061-0039-A540-8DC5-031745BEDE76}"/>
              </a:ext>
            </a:extLst>
          </p:cNvPr>
          <p:cNvSpPr/>
          <p:nvPr/>
        </p:nvSpPr>
        <p:spPr>
          <a:xfrm>
            <a:off x="2949986" y="4638889"/>
            <a:ext cx="1476000" cy="1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4C9C331-2F2C-614C-B4FD-A47E8065C4D5}"/>
              </a:ext>
            </a:extLst>
          </p:cNvPr>
          <p:cNvSpPr/>
          <p:nvPr/>
        </p:nvSpPr>
        <p:spPr>
          <a:xfrm>
            <a:off x="4186907" y="5641893"/>
            <a:ext cx="1476000" cy="1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81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B03D0-8190-D443-8C79-41C1214EAF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387" y="3458048"/>
            <a:ext cx="3719964" cy="22170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806B28-E1D0-714E-8C6C-56E7F30BB3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3161" y="3511325"/>
            <a:ext cx="4830946" cy="2458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96BF00-CBE8-814D-B088-82A94D9E6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System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3EBD4-3CCC-C145-B4CE-E1E9E7261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/>
              <a:t>A UPMEM DIMM contains </a:t>
            </a:r>
            <a:r>
              <a:rPr lang="en-US" sz="2600" dirty="0">
                <a:solidFill>
                  <a:srgbClr val="00B050"/>
                </a:solidFill>
              </a:rPr>
              <a:t>8 or 16 chips</a:t>
            </a:r>
          </a:p>
          <a:p>
            <a:pPr lvl="1"/>
            <a:r>
              <a:rPr lang="en-US" sz="2200" dirty="0"/>
              <a:t>Thus, </a:t>
            </a:r>
            <a:r>
              <a:rPr lang="en-US" sz="2200" dirty="0">
                <a:solidFill>
                  <a:srgbClr val="00B050"/>
                </a:solidFill>
              </a:rPr>
              <a:t>1 or 2 ranks </a:t>
            </a:r>
            <a:r>
              <a:rPr lang="en-US" sz="2200" dirty="0"/>
              <a:t>of 8 chips each</a:t>
            </a:r>
          </a:p>
          <a:p>
            <a:r>
              <a:rPr lang="en-US" sz="2600" dirty="0"/>
              <a:t>Inside each PIM chip there are:</a:t>
            </a:r>
          </a:p>
          <a:p>
            <a:pPr lvl="1"/>
            <a:r>
              <a:rPr lang="en-US" dirty="0"/>
              <a:t>8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64MB banks </a:t>
            </a:r>
            <a:r>
              <a:rPr lang="en-US" dirty="0"/>
              <a:t>per chip: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Main RAM (MRAM)</a:t>
            </a:r>
            <a:r>
              <a:rPr lang="en-US" dirty="0"/>
              <a:t> banks</a:t>
            </a:r>
          </a:p>
          <a:p>
            <a:pPr lvl="1"/>
            <a:r>
              <a:rPr lang="en-US" dirty="0"/>
              <a:t>8 </a:t>
            </a:r>
            <a:r>
              <a:rPr lang="en-US" dirty="0">
                <a:solidFill>
                  <a:srgbClr val="0070C0"/>
                </a:solidFill>
              </a:rPr>
              <a:t>DRAM Processing Units (DPUs)</a:t>
            </a:r>
            <a:r>
              <a:rPr lang="en-US" dirty="0"/>
              <a:t> in each chip, 64 DPUs per rank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A1802DE-1D59-FB46-A9C9-50AD777D44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2728" y="4450292"/>
            <a:ext cx="2197507" cy="1389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276EC1F-546A-D24F-B390-78D54FF76D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4245" y="4450292"/>
            <a:ext cx="1195702" cy="138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23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7B4DC-E43F-0644-A985-6D068B1B2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Recall: Vector Addition (VA)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E6F9D2-F549-0F40-837D-B42114E20B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Our first programming example</a:t>
            </a:r>
          </a:p>
          <a:p>
            <a:r>
              <a:rPr lang="en-US" dirty="0"/>
              <a:t>We partition the input arrays across: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DPUs</a:t>
            </a:r>
          </a:p>
          <a:p>
            <a:pPr lvl="1"/>
            <a:r>
              <a:rPr lang="en-US" dirty="0" err="1">
                <a:solidFill>
                  <a:srgbClr val="00B050"/>
                </a:solidFill>
              </a:rPr>
              <a:t>Tasklets</a:t>
            </a:r>
            <a:r>
              <a:rPr lang="en-US" dirty="0"/>
              <a:t>, i.e., software threads running on a DPU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72EFEB-7804-EE40-8134-9A3997B8C6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00" y="3100826"/>
            <a:ext cx="7920000" cy="13604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942C94-4BDB-C14D-9F8C-17B98264E7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00" y="3564714"/>
            <a:ext cx="7920000" cy="22269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FB1A14-198C-EE44-976A-C32F2F324479}"/>
              </a:ext>
            </a:extLst>
          </p:cNvPr>
          <p:cNvSpPr/>
          <p:nvPr/>
        </p:nvSpPr>
        <p:spPr>
          <a:xfrm>
            <a:off x="612000" y="2932043"/>
            <a:ext cx="2001991" cy="3021496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A4BB11-697F-9946-AAEC-B09BB35EA1DE}"/>
              </a:ext>
            </a:extLst>
          </p:cNvPr>
          <p:cNvSpPr/>
          <p:nvPr/>
        </p:nvSpPr>
        <p:spPr>
          <a:xfrm>
            <a:off x="2584174" y="2932043"/>
            <a:ext cx="2001991" cy="3021496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ABD50D0-72B1-274B-9DBD-2C3D3C22C365}"/>
              </a:ext>
            </a:extLst>
          </p:cNvPr>
          <p:cNvSpPr/>
          <p:nvPr/>
        </p:nvSpPr>
        <p:spPr>
          <a:xfrm>
            <a:off x="4566287" y="2932043"/>
            <a:ext cx="2001991" cy="3021496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2012BA6-68A6-2149-8323-BCFE0737AD9F}"/>
              </a:ext>
            </a:extLst>
          </p:cNvPr>
          <p:cNvSpPr/>
          <p:nvPr/>
        </p:nvSpPr>
        <p:spPr>
          <a:xfrm>
            <a:off x="6552011" y="2932043"/>
            <a:ext cx="2001991" cy="3021496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A13413-1772-4C47-91D2-4A741FFEE9E9}"/>
              </a:ext>
            </a:extLst>
          </p:cNvPr>
          <p:cNvSpPr txBox="1"/>
          <p:nvPr/>
        </p:nvSpPr>
        <p:spPr>
          <a:xfrm>
            <a:off x="1140887" y="5967473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DPU 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D5E29E-24B5-1846-B55B-77EF1AEFD25D}"/>
              </a:ext>
            </a:extLst>
          </p:cNvPr>
          <p:cNvSpPr txBox="1"/>
          <p:nvPr/>
        </p:nvSpPr>
        <p:spPr>
          <a:xfrm>
            <a:off x="3127969" y="5967473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DPU 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4AD800-CDBD-5443-86DA-5DD3A10A83BB}"/>
              </a:ext>
            </a:extLst>
          </p:cNvPr>
          <p:cNvSpPr txBox="1"/>
          <p:nvPr/>
        </p:nvSpPr>
        <p:spPr>
          <a:xfrm>
            <a:off x="5110082" y="5966906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DPU 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3937D9D-6A5D-FD48-BCD2-C423651EEA2E}"/>
              </a:ext>
            </a:extLst>
          </p:cNvPr>
          <p:cNvSpPr txBox="1"/>
          <p:nvPr/>
        </p:nvSpPr>
        <p:spPr>
          <a:xfrm>
            <a:off x="7097164" y="5966906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DPU 3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D683699-D365-B84F-9B55-5B01DEE904DD}"/>
              </a:ext>
            </a:extLst>
          </p:cNvPr>
          <p:cNvSpPr/>
          <p:nvPr/>
        </p:nvSpPr>
        <p:spPr>
          <a:xfrm>
            <a:off x="631879" y="3083090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0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C1D4BEA-3515-B044-8D7E-9957E2FF768A}"/>
              </a:ext>
            </a:extLst>
          </p:cNvPr>
          <p:cNvSpPr/>
          <p:nvPr/>
        </p:nvSpPr>
        <p:spPr>
          <a:xfrm>
            <a:off x="1598087" y="3084443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1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FD17448-99CF-D343-AB80-E5839B807C2B}"/>
              </a:ext>
            </a:extLst>
          </p:cNvPr>
          <p:cNvSpPr/>
          <p:nvPr/>
        </p:nvSpPr>
        <p:spPr>
          <a:xfrm>
            <a:off x="2625429" y="3081737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C640CC6-91EE-074C-A1BE-7A8A20BAF44C}"/>
              </a:ext>
            </a:extLst>
          </p:cNvPr>
          <p:cNvSpPr/>
          <p:nvPr/>
        </p:nvSpPr>
        <p:spPr>
          <a:xfrm>
            <a:off x="3591637" y="3083090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4B322A0-61C5-E14F-B057-915B78BCF5E2}"/>
              </a:ext>
            </a:extLst>
          </p:cNvPr>
          <p:cNvSpPr/>
          <p:nvPr/>
        </p:nvSpPr>
        <p:spPr>
          <a:xfrm>
            <a:off x="4591275" y="3080384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0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C2B6E93-A55B-6F4F-8D27-B50A5B9E76CA}"/>
              </a:ext>
            </a:extLst>
          </p:cNvPr>
          <p:cNvSpPr/>
          <p:nvPr/>
        </p:nvSpPr>
        <p:spPr>
          <a:xfrm>
            <a:off x="5557483" y="3081737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1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853501B-02F8-1945-9F15-6B9C7924520E}"/>
              </a:ext>
            </a:extLst>
          </p:cNvPr>
          <p:cNvSpPr/>
          <p:nvPr/>
        </p:nvSpPr>
        <p:spPr>
          <a:xfrm>
            <a:off x="6551256" y="3079031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0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6257B11-CEBB-7247-8BD6-8989381C7A1D}"/>
              </a:ext>
            </a:extLst>
          </p:cNvPr>
          <p:cNvSpPr/>
          <p:nvPr/>
        </p:nvSpPr>
        <p:spPr>
          <a:xfrm>
            <a:off x="7517464" y="3080384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34078600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BFD8F1-F7E7-A745-BA19-7DB5453F2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8305"/>
            <a:ext cx="9144000" cy="469483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Vector addition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Programming a DPU Kernel (I)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9DFD3A-77D3-9743-B42F-A3C23780108D}"/>
              </a:ext>
            </a:extLst>
          </p:cNvPr>
          <p:cNvSpPr txBox="1"/>
          <p:nvPr/>
        </p:nvSpPr>
        <p:spPr>
          <a:xfrm>
            <a:off x="2189919" y="1547847"/>
            <a:ext cx="8846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</a:rPr>
              <a:t>Tasklet</a:t>
            </a:r>
            <a:r>
              <a:rPr lang="en-US" sz="1400" dirty="0">
                <a:solidFill>
                  <a:schemeClr val="bg1"/>
                </a:solidFill>
              </a:rPr>
              <a:t> ID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AB0BAA-FFFB-1D47-9CE0-0091AD59DA14}"/>
              </a:ext>
            </a:extLst>
          </p:cNvPr>
          <p:cNvSpPr/>
          <p:nvPr/>
        </p:nvSpPr>
        <p:spPr>
          <a:xfrm>
            <a:off x="544220" y="1824593"/>
            <a:ext cx="2088000" cy="144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32319A-D0BA-6A45-ADD7-2991250C4A35}"/>
              </a:ext>
            </a:extLst>
          </p:cNvPr>
          <p:cNvSpPr txBox="1"/>
          <p:nvPr/>
        </p:nvSpPr>
        <p:spPr>
          <a:xfrm>
            <a:off x="3562135" y="1712135"/>
            <a:ext cx="34107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Size of vector tile processed by a DPU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5A748E3-C9E2-BE46-998E-096447DD8658}"/>
              </a:ext>
            </a:extLst>
          </p:cNvPr>
          <p:cNvSpPr/>
          <p:nvPr/>
        </p:nvSpPr>
        <p:spPr>
          <a:xfrm>
            <a:off x="544220" y="1973461"/>
            <a:ext cx="3852000" cy="144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EA010B3-B0AC-8F4D-BE30-0B9FBFDE13BE}"/>
              </a:ext>
            </a:extLst>
          </p:cNvPr>
          <p:cNvSpPr txBox="1"/>
          <p:nvPr/>
        </p:nvSpPr>
        <p:spPr>
          <a:xfrm>
            <a:off x="5267522" y="2429624"/>
            <a:ext cx="3332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MRAM addresses of arrays A and B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F8ACB72-765F-CC44-B331-941DBBF6E2F4}"/>
              </a:ext>
            </a:extLst>
          </p:cNvPr>
          <p:cNvSpPr/>
          <p:nvPr/>
        </p:nvSpPr>
        <p:spPr>
          <a:xfrm>
            <a:off x="544220" y="2691875"/>
            <a:ext cx="6300000" cy="324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FDDFC1F-F536-B048-AD49-3F3DF79BD992}"/>
              </a:ext>
            </a:extLst>
          </p:cNvPr>
          <p:cNvSpPr/>
          <p:nvPr/>
        </p:nvSpPr>
        <p:spPr>
          <a:xfrm>
            <a:off x="544220" y="3268875"/>
            <a:ext cx="2808000" cy="324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658CBA5-B1CC-114E-A7B0-FEAD929934D8}"/>
              </a:ext>
            </a:extLst>
          </p:cNvPr>
          <p:cNvSpPr txBox="1"/>
          <p:nvPr/>
        </p:nvSpPr>
        <p:spPr>
          <a:xfrm>
            <a:off x="3352220" y="3275297"/>
            <a:ext cx="27887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WRAM allocation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E586BD6-F8A5-4643-8152-12DD6CB99FF2}"/>
              </a:ext>
            </a:extLst>
          </p:cNvPr>
          <p:cNvSpPr/>
          <p:nvPr/>
        </p:nvSpPr>
        <p:spPr>
          <a:xfrm>
            <a:off x="802201" y="4439193"/>
            <a:ext cx="6048000" cy="324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25FF25A-F6AF-554F-8F33-9D267541E3EF}"/>
              </a:ext>
            </a:extLst>
          </p:cNvPr>
          <p:cNvSpPr txBox="1"/>
          <p:nvPr/>
        </p:nvSpPr>
        <p:spPr>
          <a:xfrm>
            <a:off x="6811806" y="4340423"/>
            <a:ext cx="2372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MRAM-WRAM DMA transfers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ED743F8-A950-0C44-A1E9-EF88F39328BF}"/>
              </a:ext>
            </a:extLst>
          </p:cNvPr>
          <p:cNvSpPr txBox="1"/>
          <p:nvPr/>
        </p:nvSpPr>
        <p:spPr>
          <a:xfrm>
            <a:off x="4524802" y="4947576"/>
            <a:ext cx="24481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Vector addition (see next slide)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2775B4D-E317-004E-BB15-AF48CEA111A6}"/>
              </a:ext>
            </a:extLst>
          </p:cNvPr>
          <p:cNvSpPr/>
          <p:nvPr/>
        </p:nvSpPr>
        <p:spPr>
          <a:xfrm>
            <a:off x="805255" y="5020461"/>
            <a:ext cx="3744000" cy="1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C4AA86-377B-E44A-BCA9-9875E981C8ED}"/>
              </a:ext>
            </a:extLst>
          </p:cNvPr>
          <p:cNvSpPr txBox="1"/>
          <p:nvPr/>
        </p:nvSpPr>
        <p:spPr>
          <a:xfrm>
            <a:off x="6522821" y="5379190"/>
            <a:ext cx="24507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WRAM-MRAM DMA transfer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19E4164-9376-ED49-94A0-BCE9AF28C05F}"/>
              </a:ext>
            </a:extLst>
          </p:cNvPr>
          <p:cNvSpPr/>
          <p:nvPr/>
        </p:nvSpPr>
        <p:spPr>
          <a:xfrm>
            <a:off x="798821" y="5447112"/>
            <a:ext cx="5724000" cy="1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40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 animBg="1"/>
      <p:bldP spid="16" grpId="0"/>
      <p:bldP spid="17" grpId="0" animBg="1"/>
      <p:bldP spid="18" grpId="0"/>
      <p:bldP spid="19" grpId="0"/>
      <p:bldP spid="20" grpId="0" animBg="1"/>
      <p:bldP spid="21" grpId="0"/>
      <p:bldP spid="2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Programming a DPU Kernel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Vector addition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7BF6B3-4A7E-2A41-A212-506896CBD1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250" y="2590800"/>
            <a:ext cx="76835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7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122D79-42A3-FC43-BC78-FDE96C929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Programming a DPU Kernel (III)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770E86-0F97-1841-9981-19CA4BA2EE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</a:t>
            </a:r>
            <a:r>
              <a:rPr lang="en-US" dirty="0" err="1">
                <a:solidFill>
                  <a:srgbClr val="00B050"/>
                </a:solidFill>
              </a:rPr>
              <a:t>tasklet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/>
              <a:t>is the software abstraction of a hardware thread</a:t>
            </a:r>
          </a:p>
          <a:p>
            <a:r>
              <a:rPr lang="en-US" dirty="0"/>
              <a:t>Each </a:t>
            </a:r>
            <a:r>
              <a:rPr lang="en-US" dirty="0" err="1"/>
              <a:t>tasklet</a:t>
            </a:r>
            <a:r>
              <a:rPr lang="en-US" dirty="0"/>
              <a:t> can have its </a:t>
            </a:r>
            <a:r>
              <a:rPr lang="en-US" dirty="0">
                <a:solidFill>
                  <a:srgbClr val="ED7D31"/>
                </a:solidFill>
              </a:rPr>
              <a:t>own memory space in WRAM</a:t>
            </a:r>
          </a:p>
          <a:p>
            <a:pPr lvl="1"/>
            <a:r>
              <a:rPr lang="en-US" dirty="0" err="1"/>
              <a:t>Tasklets</a:t>
            </a:r>
            <a:r>
              <a:rPr lang="en-US" dirty="0"/>
              <a:t> can also share data in WRAM by sharing pointers</a:t>
            </a:r>
          </a:p>
          <a:p>
            <a:r>
              <a:rPr lang="en-US" dirty="0" err="1"/>
              <a:t>Tasklets</a:t>
            </a:r>
            <a:r>
              <a:rPr lang="en-US" dirty="0"/>
              <a:t> within the same DPU can </a:t>
            </a:r>
            <a:r>
              <a:rPr lang="en-US" dirty="0">
                <a:solidFill>
                  <a:srgbClr val="0070C0"/>
                </a:solidFill>
              </a:rPr>
              <a:t>synchronize</a:t>
            </a:r>
          </a:p>
          <a:p>
            <a:pPr lvl="1"/>
            <a:r>
              <a:rPr lang="en-US" dirty="0"/>
              <a:t>Mutual exclusion</a:t>
            </a:r>
          </a:p>
          <a:p>
            <a:pPr lvl="2"/>
            <a:r>
              <a:rPr lang="en-US" dirty="0" err="1">
                <a:latin typeface="Courier" pitchFamily="2" charset="0"/>
              </a:rPr>
              <a:t>mutex_lock</a:t>
            </a:r>
            <a:r>
              <a:rPr lang="en-US" dirty="0">
                <a:latin typeface="Courier" pitchFamily="2" charset="0"/>
              </a:rPr>
              <a:t>(); </a:t>
            </a:r>
            <a:r>
              <a:rPr lang="en-US" dirty="0" err="1">
                <a:latin typeface="Courier" pitchFamily="2" charset="0"/>
              </a:rPr>
              <a:t>mutex_unlock</a:t>
            </a:r>
            <a:r>
              <a:rPr lang="en-US" dirty="0">
                <a:latin typeface="Courier" pitchFamily="2" charset="0"/>
              </a:rPr>
              <a:t>();</a:t>
            </a:r>
          </a:p>
          <a:p>
            <a:pPr lvl="1"/>
            <a:r>
              <a:rPr lang="en-US" dirty="0"/>
              <a:t>Handshakes</a:t>
            </a:r>
          </a:p>
          <a:p>
            <a:pPr lvl="2"/>
            <a:r>
              <a:rPr lang="en-US" dirty="0" err="1">
                <a:latin typeface="Courier" pitchFamily="2" charset="0"/>
              </a:rPr>
              <a:t>handshake_wait_for</a:t>
            </a:r>
            <a:r>
              <a:rPr lang="en-US" dirty="0">
                <a:latin typeface="Courier" pitchFamily="2" charset="0"/>
              </a:rPr>
              <a:t>(); </a:t>
            </a:r>
            <a:r>
              <a:rPr lang="en-US" dirty="0" err="1">
                <a:latin typeface="Courier" pitchFamily="2" charset="0"/>
              </a:rPr>
              <a:t>handshake_notify</a:t>
            </a:r>
            <a:r>
              <a:rPr lang="en-US" dirty="0">
                <a:latin typeface="Courier" pitchFamily="2" charset="0"/>
              </a:rPr>
              <a:t>();</a:t>
            </a:r>
          </a:p>
          <a:p>
            <a:pPr lvl="1"/>
            <a:r>
              <a:rPr lang="en-US" dirty="0"/>
              <a:t>Barriers</a:t>
            </a:r>
          </a:p>
          <a:p>
            <a:pPr lvl="2"/>
            <a:r>
              <a:rPr lang="en-US" dirty="0" err="1">
                <a:latin typeface="Courier" pitchFamily="2" charset="0"/>
              </a:rPr>
              <a:t>barrier_wait</a:t>
            </a:r>
            <a:r>
              <a:rPr lang="en-US" dirty="0">
                <a:latin typeface="Courier" pitchFamily="2" charset="0"/>
              </a:rPr>
              <a:t>();</a:t>
            </a:r>
          </a:p>
          <a:p>
            <a:pPr lvl="1"/>
            <a:r>
              <a:rPr lang="en-US" dirty="0"/>
              <a:t>Semaphores</a:t>
            </a:r>
          </a:p>
          <a:p>
            <a:pPr lvl="2"/>
            <a:r>
              <a:rPr lang="en-US" dirty="0" err="1">
                <a:latin typeface="Courier" pitchFamily="2" charset="0"/>
              </a:rPr>
              <a:t>sem_give</a:t>
            </a:r>
            <a:r>
              <a:rPr lang="en-US" dirty="0">
                <a:latin typeface="Courier" pitchFamily="2" charset="0"/>
              </a:rPr>
              <a:t>(); </a:t>
            </a:r>
            <a:r>
              <a:rPr lang="en-US" dirty="0" err="1">
                <a:latin typeface="Courier" pitchFamily="2" charset="0"/>
              </a:rPr>
              <a:t>sem_take</a:t>
            </a:r>
            <a:r>
              <a:rPr lang="en-US" dirty="0">
                <a:latin typeface="Courier" pitchFamily="2" charset="0"/>
              </a:rPr>
              <a:t>();</a:t>
            </a:r>
          </a:p>
        </p:txBody>
      </p:sp>
    </p:spTree>
    <p:extLst>
      <p:ext uri="{BB962C8B-B14F-4D97-AF65-F5344CB8AC3E}">
        <p14:creationId xmlns:p14="http://schemas.microsoft.com/office/powerpoint/2010/main" val="3448597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122D79-42A3-FC43-BC78-FDE96C929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Parallel Reduction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770E86-0F97-1841-9981-19CA4BA2EE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Tasklets</a:t>
            </a:r>
            <a:r>
              <a:rPr lang="en-US" dirty="0"/>
              <a:t> in a DPU can work together on a parallel reduction</a:t>
            </a:r>
            <a:endParaRPr lang="en-US" dirty="0">
              <a:latin typeface="Courier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45F4D6-0E5B-454D-B0EA-ED77FE3FD9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394" y="2771848"/>
            <a:ext cx="8149213" cy="28247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E456374-CE0A-3A44-B692-09239593EA62}"/>
              </a:ext>
            </a:extLst>
          </p:cNvPr>
          <p:cNvSpPr/>
          <p:nvPr/>
        </p:nvSpPr>
        <p:spPr>
          <a:xfrm>
            <a:off x="497394" y="2673463"/>
            <a:ext cx="8149213" cy="742977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07D975D-88DD-DA4A-8722-B5A126123316}"/>
              </a:ext>
            </a:extLst>
          </p:cNvPr>
          <p:cNvSpPr/>
          <p:nvPr/>
        </p:nvSpPr>
        <p:spPr>
          <a:xfrm>
            <a:off x="525589" y="2723348"/>
            <a:ext cx="2016644" cy="642850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E06B83B-B7CC-7244-A157-F259E80A9276}"/>
              </a:ext>
            </a:extLst>
          </p:cNvPr>
          <p:cNvSpPr/>
          <p:nvPr/>
        </p:nvSpPr>
        <p:spPr>
          <a:xfrm>
            <a:off x="2599668" y="2723348"/>
            <a:ext cx="2016644" cy="642850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D4F3BBA-B21A-574F-9F70-33F3B7148787}"/>
              </a:ext>
            </a:extLst>
          </p:cNvPr>
          <p:cNvSpPr/>
          <p:nvPr/>
        </p:nvSpPr>
        <p:spPr>
          <a:xfrm>
            <a:off x="4555884" y="2726574"/>
            <a:ext cx="2016644" cy="642850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2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5B3776-A2F3-2E4D-BFA9-7C46D132BFB4}"/>
              </a:ext>
            </a:extLst>
          </p:cNvPr>
          <p:cNvSpPr/>
          <p:nvPr/>
        </p:nvSpPr>
        <p:spPr>
          <a:xfrm>
            <a:off x="6629963" y="2726574"/>
            <a:ext cx="2016644" cy="642850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3</a:t>
            </a:r>
          </a:p>
        </p:txBody>
      </p:sp>
    </p:spTree>
    <p:extLst>
      <p:ext uri="{BB962C8B-B14F-4D97-AF65-F5344CB8AC3E}">
        <p14:creationId xmlns:p14="http://schemas.microsoft.com/office/powerpoint/2010/main" val="60649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6CB5DB3-BD5A-0045-8E47-5DB803925F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920" y="2771012"/>
            <a:ext cx="8150400" cy="30584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122D79-42A3-FC43-BC78-FDE96C929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Parallel Reduction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770E86-0F97-1841-9981-19CA4BA2EE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Each </a:t>
            </a:r>
            <a:r>
              <a:rPr lang="en-US" dirty="0" err="1"/>
              <a:t>tasklet</a:t>
            </a:r>
            <a:r>
              <a:rPr lang="en-US" dirty="0"/>
              <a:t> computes a local sum</a:t>
            </a:r>
            <a:endParaRPr lang="en-US" dirty="0">
              <a:latin typeface="Courier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E456374-CE0A-3A44-B692-09239593EA62}"/>
              </a:ext>
            </a:extLst>
          </p:cNvPr>
          <p:cNvSpPr/>
          <p:nvPr/>
        </p:nvSpPr>
        <p:spPr>
          <a:xfrm>
            <a:off x="497394" y="2673463"/>
            <a:ext cx="8149213" cy="742977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07D975D-88DD-DA4A-8722-B5A126123316}"/>
              </a:ext>
            </a:extLst>
          </p:cNvPr>
          <p:cNvSpPr/>
          <p:nvPr/>
        </p:nvSpPr>
        <p:spPr>
          <a:xfrm>
            <a:off x="525589" y="2723348"/>
            <a:ext cx="2016644" cy="642850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E06B83B-B7CC-7244-A157-F259E80A9276}"/>
              </a:ext>
            </a:extLst>
          </p:cNvPr>
          <p:cNvSpPr/>
          <p:nvPr/>
        </p:nvSpPr>
        <p:spPr>
          <a:xfrm>
            <a:off x="2599668" y="2723348"/>
            <a:ext cx="2016644" cy="642850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D4F3BBA-B21A-574F-9F70-33F3B7148787}"/>
              </a:ext>
            </a:extLst>
          </p:cNvPr>
          <p:cNvSpPr/>
          <p:nvPr/>
        </p:nvSpPr>
        <p:spPr>
          <a:xfrm>
            <a:off x="4555884" y="2726574"/>
            <a:ext cx="2016644" cy="642850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2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5B3776-A2F3-2E4D-BFA9-7C46D132BFB4}"/>
              </a:ext>
            </a:extLst>
          </p:cNvPr>
          <p:cNvSpPr/>
          <p:nvPr/>
        </p:nvSpPr>
        <p:spPr>
          <a:xfrm>
            <a:off x="6629963" y="2726574"/>
            <a:ext cx="2016644" cy="642850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3</a:t>
            </a:r>
          </a:p>
        </p:txBody>
      </p:sp>
    </p:spTree>
    <p:extLst>
      <p:ext uri="{BB962C8B-B14F-4D97-AF65-F5344CB8AC3E}">
        <p14:creationId xmlns:p14="http://schemas.microsoft.com/office/powerpoint/2010/main" val="22598333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2417C3C-5630-1744-A10F-747471DEF9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9457"/>
            <a:ext cx="9144000" cy="21317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122D79-42A3-FC43-BC78-FDE96C929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Parallel Reduction (III)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770E86-0F97-1841-9981-19CA4BA2EE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Each </a:t>
            </a:r>
            <a:r>
              <a:rPr lang="en-US" dirty="0" err="1"/>
              <a:t>tasklet</a:t>
            </a:r>
            <a:r>
              <a:rPr lang="en-US" dirty="0"/>
              <a:t> computes a local sum</a:t>
            </a:r>
            <a:endParaRPr lang="en-US" dirty="0">
              <a:latin typeface="Courier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AC09483-704D-4A4F-B10D-0F30E3C40FCD}"/>
              </a:ext>
            </a:extLst>
          </p:cNvPr>
          <p:cNvSpPr txBox="1"/>
          <p:nvPr/>
        </p:nvSpPr>
        <p:spPr>
          <a:xfrm>
            <a:off x="4155877" y="2934113"/>
            <a:ext cx="20759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Accumulate in a local sum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F0F346B-835C-B84C-8979-D39085A1D4CA}"/>
              </a:ext>
            </a:extLst>
          </p:cNvPr>
          <p:cNvSpPr/>
          <p:nvPr/>
        </p:nvSpPr>
        <p:spPr>
          <a:xfrm>
            <a:off x="627877" y="3009802"/>
            <a:ext cx="3528000" cy="1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23443D4-4FAB-9545-B4C3-74FF8FB22846}"/>
              </a:ext>
            </a:extLst>
          </p:cNvPr>
          <p:cNvSpPr txBox="1"/>
          <p:nvPr/>
        </p:nvSpPr>
        <p:spPr>
          <a:xfrm>
            <a:off x="2471431" y="3533336"/>
            <a:ext cx="21618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Copy local sum into WRAM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F5ACF78-6126-6341-86FC-135CB43AE145}"/>
              </a:ext>
            </a:extLst>
          </p:cNvPr>
          <p:cNvSpPr/>
          <p:nvPr/>
        </p:nvSpPr>
        <p:spPr>
          <a:xfrm>
            <a:off x="347431" y="3606280"/>
            <a:ext cx="2124000" cy="1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709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1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C5971FD-896F-D643-99F0-590FA96AEF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49354"/>
            <a:ext cx="9144000" cy="23535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2417C3C-5630-1744-A10F-747471DEF9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49457"/>
            <a:ext cx="9144000" cy="21317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122D79-42A3-FC43-BC78-FDE96C929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Final Reduction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770E86-0F97-1841-9981-19CA4BA2EE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single </a:t>
            </a:r>
            <a:r>
              <a:rPr lang="en-US" dirty="0" err="1"/>
              <a:t>tasklet</a:t>
            </a:r>
            <a:r>
              <a:rPr lang="en-US" dirty="0"/>
              <a:t> can perform the final reduction</a:t>
            </a:r>
            <a:endParaRPr lang="en-US" dirty="0">
              <a:latin typeface="Courier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AC09483-704D-4A4F-B10D-0F30E3C40FCD}"/>
              </a:ext>
            </a:extLst>
          </p:cNvPr>
          <p:cNvSpPr txBox="1"/>
          <p:nvPr/>
        </p:nvSpPr>
        <p:spPr>
          <a:xfrm>
            <a:off x="4155877" y="2934113"/>
            <a:ext cx="20759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Accumulate in a local sum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F0F346B-835C-B84C-8979-D39085A1D4CA}"/>
              </a:ext>
            </a:extLst>
          </p:cNvPr>
          <p:cNvSpPr/>
          <p:nvPr/>
        </p:nvSpPr>
        <p:spPr>
          <a:xfrm>
            <a:off x="627877" y="3009802"/>
            <a:ext cx="3528000" cy="1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23443D4-4FAB-9545-B4C3-74FF8FB22846}"/>
              </a:ext>
            </a:extLst>
          </p:cNvPr>
          <p:cNvSpPr txBox="1"/>
          <p:nvPr/>
        </p:nvSpPr>
        <p:spPr>
          <a:xfrm>
            <a:off x="2471431" y="3533336"/>
            <a:ext cx="21618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Copy local sum into WRAM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F5ACF78-6126-6341-86FC-135CB43AE145}"/>
              </a:ext>
            </a:extLst>
          </p:cNvPr>
          <p:cNvSpPr/>
          <p:nvPr/>
        </p:nvSpPr>
        <p:spPr>
          <a:xfrm>
            <a:off x="347431" y="3606280"/>
            <a:ext cx="2124000" cy="1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1EA728-1A57-2546-944F-5B07D9BD0724}"/>
              </a:ext>
            </a:extLst>
          </p:cNvPr>
          <p:cNvSpPr txBox="1"/>
          <p:nvPr/>
        </p:nvSpPr>
        <p:spPr>
          <a:xfrm>
            <a:off x="4000215" y="5171957"/>
            <a:ext cx="1986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Sequential accumulation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227842E-36A0-B247-9DA8-5C9696EAB8F2}"/>
              </a:ext>
            </a:extLst>
          </p:cNvPr>
          <p:cNvSpPr/>
          <p:nvPr/>
        </p:nvSpPr>
        <p:spPr>
          <a:xfrm>
            <a:off x="1068155" y="5228761"/>
            <a:ext cx="2952000" cy="1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BAD1953-2BEE-1A4F-A987-D970F220FBC1}"/>
              </a:ext>
            </a:extLst>
          </p:cNvPr>
          <p:cNvSpPr txBox="1"/>
          <p:nvPr/>
        </p:nvSpPr>
        <p:spPr>
          <a:xfrm>
            <a:off x="2636301" y="4259388"/>
            <a:ext cx="18762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Barrier synchronization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DCF4DCC-13D1-2246-BA84-12FC7084C1FE}"/>
              </a:ext>
            </a:extLst>
          </p:cNvPr>
          <p:cNvSpPr/>
          <p:nvPr/>
        </p:nvSpPr>
        <p:spPr>
          <a:xfrm>
            <a:off x="407624" y="4329548"/>
            <a:ext cx="2192352" cy="1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95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/>
      <p:bldP spid="1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Vector Reduction: Naïve Mapping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7380000" y="1605705"/>
            <a:ext cx="648000" cy="4320000"/>
          </a:xfrm>
          <a:prstGeom prst="rect">
            <a:avLst/>
          </a:prstGeom>
          <a:solidFill>
            <a:srgbClr val="7AC96C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788000" y="1605705"/>
            <a:ext cx="648000" cy="4320000"/>
          </a:xfrm>
          <a:prstGeom prst="rect">
            <a:avLst/>
          </a:prstGeom>
          <a:solidFill>
            <a:srgbClr val="7AC96C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196000" y="1605705"/>
            <a:ext cx="648000" cy="4320000"/>
          </a:xfrm>
          <a:prstGeom prst="rect">
            <a:avLst/>
          </a:prstGeom>
          <a:solidFill>
            <a:srgbClr val="7AC96C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492000" y="1605705"/>
            <a:ext cx="648000" cy="4320000"/>
          </a:xfrm>
          <a:prstGeom prst="rect">
            <a:avLst/>
          </a:prstGeom>
          <a:solidFill>
            <a:srgbClr val="FFD147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6084000" y="1605705"/>
            <a:ext cx="648000" cy="4320000"/>
          </a:xfrm>
          <a:prstGeom prst="rect">
            <a:avLst/>
          </a:prstGeom>
          <a:solidFill>
            <a:srgbClr val="FF6600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900000" y="1605705"/>
            <a:ext cx="648000" cy="4320000"/>
          </a:xfrm>
          <a:prstGeom prst="rect">
            <a:avLst/>
          </a:prstGeom>
          <a:solidFill>
            <a:srgbClr val="FF6600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900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0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1548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</a:t>
            </a: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2196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2</a:t>
            </a: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2844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3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3492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4</a:t>
            </a: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4140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5</a:t>
            </a: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5436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7</a:t>
            </a: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4788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6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7380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10</a:t>
            </a:r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6732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9</a:t>
            </a: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6084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8</a:t>
            </a: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8028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11</a:t>
            </a: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900000" y="3045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0+1</a:t>
            </a:r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1548000" y="304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2196000" y="3045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2+3</a:t>
            </a: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2844000" y="304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3492000" y="3045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4+5</a:t>
            </a:r>
          </a:p>
        </p:txBody>
      </p:sp>
      <p:sp>
        <p:nvSpPr>
          <p:cNvPr id="28" name="Rectangle 26"/>
          <p:cNvSpPr>
            <a:spLocks noChangeArrowheads="1"/>
          </p:cNvSpPr>
          <p:nvPr/>
        </p:nvSpPr>
        <p:spPr bwMode="auto">
          <a:xfrm>
            <a:off x="4140000" y="304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9" name="Rectangle 27"/>
          <p:cNvSpPr>
            <a:spLocks noChangeArrowheads="1"/>
          </p:cNvSpPr>
          <p:nvPr/>
        </p:nvSpPr>
        <p:spPr bwMode="auto">
          <a:xfrm>
            <a:off x="5436000" y="304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0" name="Rectangle 28"/>
          <p:cNvSpPr>
            <a:spLocks noChangeArrowheads="1"/>
          </p:cNvSpPr>
          <p:nvPr/>
        </p:nvSpPr>
        <p:spPr bwMode="auto">
          <a:xfrm>
            <a:off x="4788000" y="3045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6+7</a:t>
            </a:r>
          </a:p>
        </p:txBody>
      </p:sp>
      <p:sp>
        <p:nvSpPr>
          <p:cNvPr id="31" name="Rectangle 29"/>
          <p:cNvSpPr>
            <a:spLocks noChangeArrowheads="1"/>
          </p:cNvSpPr>
          <p:nvPr/>
        </p:nvSpPr>
        <p:spPr bwMode="auto">
          <a:xfrm>
            <a:off x="7380000" y="3045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10+11</a:t>
            </a:r>
          </a:p>
        </p:txBody>
      </p:sp>
      <p:sp>
        <p:nvSpPr>
          <p:cNvPr id="32" name="Rectangle 30"/>
          <p:cNvSpPr>
            <a:spLocks noChangeArrowheads="1"/>
          </p:cNvSpPr>
          <p:nvPr/>
        </p:nvSpPr>
        <p:spPr bwMode="auto">
          <a:xfrm>
            <a:off x="6732000" y="304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3" name="Rectangle 31"/>
          <p:cNvSpPr>
            <a:spLocks noChangeArrowheads="1"/>
          </p:cNvSpPr>
          <p:nvPr/>
        </p:nvSpPr>
        <p:spPr bwMode="auto">
          <a:xfrm>
            <a:off x="6084000" y="3045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8+9</a:t>
            </a:r>
          </a:p>
        </p:txBody>
      </p:sp>
      <p:sp>
        <p:nvSpPr>
          <p:cNvPr id="34" name="Rectangle 32"/>
          <p:cNvSpPr>
            <a:spLocks noChangeArrowheads="1"/>
          </p:cNvSpPr>
          <p:nvPr/>
        </p:nvSpPr>
        <p:spPr bwMode="auto">
          <a:xfrm>
            <a:off x="8028000" y="304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5" name="Rectangle 33"/>
          <p:cNvSpPr>
            <a:spLocks noChangeArrowheads="1"/>
          </p:cNvSpPr>
          <p:nvPr/>
        </p:nvSpPr>
        <p:spPr bwMode="auto">
          <a:xfrm>
            <a:off x="900000" y="4125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0...3</a:t>
            </a:r>
          </a:p>
        </p:txBody>
      </p:sp>
      <p:sp>
        <p:nvSpPr>
          <p:cNvPr id="36" name="Rectangle 34"/>
          <p:cNvSpPr>
            <a:spLocks noChangeArrowheads="1"/>
          </p:cNvSpPr>
          <p:nvPr/>
        </p:nvSpPr>
        <p:spPr bwMode="auto">
          <a:xfrm>
            <a:off x="1548000" y="412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7" name="Rectangle 35"/>
          <p:cNvSpPr>
            <a:spLocks noChangeArrowheads="1"/>
          </p:cNvSpPr>
          <p:nvPr/>
        </p:nvSpPr>
        <p:spPr bwMode="auto">
          <a:xfrm>
            <a:off x="2196000" y="412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8" name="Rectangle 36"/>
          <p:cNvSpPr>
            <a:spLocks noChangeArrowheads="1"/>
          </p:cNvSpPr>
          <p:nvPr/>
        </p:nvSpPr>
        <p:spPr bwMode="auto">
          <a:xfrm>
            <a:off x="2844000" y="412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9" name="Rectangle 37"/>
          <p:cNvSpPr>
            <a:spLocks noChangeArrowheads="1"/>
          </p:cNvSpPr>
          <p:nvPr/>
        </p:nvSpPr>
        <p:spPr bwMode="auto">
          <a:xfrm>
            <a:off x="3492000" y="4125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4..7</a:t>
            </a:r>
          </a:p>
        </p:txBody>
      </p:sp>
      <p:sp>
        <p:nvSpPr>
          <p:cNvPr id="40" name="Rectangle 38"/>
          <p:cNvSpPr>
            <a:spLocks noChangeArrowheads="1"/>
          </p:cNvSpPr>
          <p:nvPr/>
        </p:nvSpPr>
        <p:spPr bwMode="auto">
          <a:xfrm>
            <a:off x="4140000" y="412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1" name="Rectangle 39"/>
          <p:cNvSpPr>
            <a:spLocks noChangeArrowheads="1"/>
          </p:cNvSpPr>
          <p:nvPr/>
        </p:nvSpPr>
        <p:spPr bwMode="auto">
          <a:xfrm>
            <a:off x="5436000" y="412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2" name="Rectangle 40"/>
          <p:cNvSpPr>
            <a:spLocks noChangeArrowheads="1"/>
          </p:cNvSpPr>
          <p:nvPr/>
        </p:nvSpPr>
        <p:spPr bwMode="auto">
          <a:xfrm>
            <a:off x="4788000" y="412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3" name="Rectangle 41"/>
          <p:cNvSpPr>
            <a:spLocks noChangeArrowheads="1"/>
          </p:cNvSpPr>
          <p:nvPr/>
        </p:nvSpPr>
        <p:spPr bwMode="auto">
          <a:xfrm>
            <a:off x="7380000" y="412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4" name="Rectangle 42"/>
          <p:cNvSpPr>
            <a:spLocks noChangeArrowheads="1"/>
          </p:cNvSpPr>
          <p:nvPr/>
        </p:nvSpPr>
        <p:spPr bwMode="auto">
          <a:xfrm>
            <a:off x="6732000" y="412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5" name="Rectangle 43"/>
          <p:cNvSpPr>
            <a:spLocks noChangeArrowheads="1"/>
          </p:cNvSpPr>
          <p:nvPr/>
        </p:nvSpPr>
        <p:spPr bwMode="auto">
          <a:xfrm>
            <a:off x="6084000" y="4125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8..11</a:t>
            </a:r>
          </a:p>
        </p:txBody>
      </p:sp>
      <p:sp>
        <p:nvSpPr>
          <p:cNvPr id="46" name="Rectangle 44"/>
          <p:cNvSpPr>
            <a:spLocks noChangeArrowheads="1"/>
          </p:cNvSpPr>
          <p:nvPr/>
        </p:nvSpPr>
        <p:spPr bwMode="auto">
          <a:xfrm>
            <a:off x="8028000" y="412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7" name="Rectangle 45"/>
          <p:cNvSpPr>
            <a:spLocks noChangeArrowheads="1"/>
          </p:cNvSpPr>
          <p:nvPr/>
        </p:nvSpPr>
        <p:spPr bwMode="auto">
          <a:xfrm>
            <a:off x="900000" y="5205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0..7</a:t>
            </a:r>
          </a:p>
        </p:txBody>
      </p:sp>
      <p:sp>
        <p:nvSpPr>
          <p:cNvPr id="48" name="Rectangle 46"/>
          <p:cNvSpPr>
            <a:spLocks noChangeArrowheads="1"/>
          </p:cNvSpPr>
          <p:nvPr/>
        </p:nvSpPr>
        <p:spPr bwMode="auto">
          <a:xfrm>
            <a:off x="1548000" y="520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9" name="Rectangle 47"/>
          <p:cNvSpPr>
            <a:spLocks noChangeArrowheads="1"/>
          </p:cNvSpPr>
          <p:nvPr/>
        </p:nvSpPr>
        <p:spPr bwMode="auto">
          <a:xfrm>
            <a:off x="2196000" y="520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0" name="Rectangle 48"/>
          <p:cNvSpPr>
            <a:spLocks noChangeArrowheads="1"/>
          </p:cNvSpPr>
          <p:nvPr/>
        </p:nvSpPr>
        <p:spPr bwMode="auto">
          <a:xfrm>
            <a:off x="2844000" y="520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1" name="Rectangle 49"/>
          <p:cNvSpPr>
            <a:spLocks noChangeArrowheads="1"/>
          </p:cNvSpPr>
          <p:nvPr/>
        </p:nvSpPr>
        <p:spPr bwMode="auto">
          <a:xfrm>
            <a:off x="3492000" y="520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2" name="Rectangle 50"/>
          <p:cNvSpPr>
            <a:spLocks noChangeArrowheads="1"/>
          </p:cNvSpPr>
          <p:nvPr/>
        </p:nvSpPr>
        <p:spPr bwMode="auto">
          <a:xfrm>
            <a:off x="4140000" y="520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3" name="Rectangle 51"/>
          <p:cNvSpPr>
            <a:spLocks noChangeArrowheads="1"/>
          </p:cNvSpPr>
          <p:nvPr/>
        </p:nvSpPr>
        <p:spPr bwMode="auto">
          <a:xfrm>
            <a:off x="5436000" y="520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4" name="Rectangle 52"/>
          <p:cNvSpPr>
            <a:spLocks noChangeArrowheads="1"/>
          </p:cNvSpPr>
          <p:nvPr/>
        </p:nvSpPr>
        <p:spPr bwMode="auto">
          <a:xfrm>
            <a:off x="4788000" y="520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5" name="Rectangle 53"/>
          <p:cNvSpPr>
            <a:spLocks noChangeArrowheads="1"/>
          </p:cNvSpPr>
          <p:nvPr/>
        </p:nvSpPr>
        <p:spPr bwMode="auto">
          <a:xfrm>
            <a:off x="7380000" y="520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6" name="Rectangle 54"/>
          <p:cNvSpPr>
            <a:spLocks noChangeArrowheads="1"/>
          </p:cNvSpPr>
          <p:nvPr/>
        </p:nvSpPr>
        <p:spPr bwMode="auto">
          <a:xfrm>
            <a:off x="6732000" y="520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7" name="Rectangle 55"/>
          <p:cNvSpPr>
            <a:spLocks noChangeArrowheads="1"/>
          </p:cNvSpPr>
          <p:nvPr/>
        </p:nvSpPr>
        <p:spPr bwMode="auto">
          <a:xfrm>
            <a:off x="6084000" y="5205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8..15</a:t>
            </a:r>
          </a:p>
        </p:txBody>
      </p:sp>
      <p:sp>
        <p:nvSpPr>
          <p:cNvPr id="58" name="Rectangle 56"/>
          <p:cNvSpPr>
            <a:spLocks noChangeArrowheads="1"/>
          </p:cNvSpPr>
          <p:nvPr/>
        </p:nvSpPr>
        <p:spPr bwMode="auto">
          <a:xfrm>
            <a:off x="8028000" y="520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9" name="Line 57"/>
          <p:cNvSpPr>
            <a:spLocks noChangeShapeType="1"/>
          </p:cNvSpPr>
          <p:nvPr/>
        </p:nvSpPr>
        <p:spPr bwMode="auto">
          <a:xfrm>
            <a:off x="1188000" y="2469705"/>
            <a:ext cx="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0" name="Line 58"/>
          <p:cNvSpPr>
            <a:spLocks noChangeShapeType="1"/>
          </p:cNvSpPr>
          <p:nvPr/>
        </p:nvSpPr>
        <p:spPr bwMode="auto">
          <a:xfrm flipH="1">
            <a:off x="1332000" y="2469705"/>
            <a:ext cx="50400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1" name="Line 59"/>
          <p:cNvSpPr>
            <a:spLocks noChangeShapeType="1"/>
          </p:cNvSpPr>
          <p:nvPr/>
        </p:nvSpPr>
        <p:spPr bwMode="auto">
          <a:xfrm>
            <a:off x="2556000" y="2469705"/>
            <a:ext cx="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2" name="Line 60"/>
          <p:cNvSpPr>
            <a:spLocks noChangeShapeType="1"/>
          </p:cNvSpPr>
          <p:nvPr/>
        </p:nvSpPr>
        <p:spPr bwMode="auto">
          <a:xfrm flipH="1">
            <a:off x="2700000" y="2469705"/>
            <a:ext cx="50400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3" name="Line 61"/>
          <p:cNvSpPr>
            <a:spLocks noChangeShapeType="1"/>
          </p:cNvSpPr>
          <p:nvPr/>
        </p:nvSpPr>
        <p:spPr bwMode="auto">
          <a:xfrm>
            <a:off x="3780000" y="2469705"/>
            <a:ext cx="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4" name="Line 62"/>
          <p:cNvSpPr>
            <a:spLocks noChangeShapeType="1"/>
          </p:cNvSpPr>
          <p:nvPr/>
        </p:nvSpPr>
        <p:spPr bwMode="auto">
          <a:xfrm flipH="1">
            <a:off x="3924000" y="2469705"/>
            <a:ext cx="50400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5" name="Line 63"/>
          <p:cNvSpPr>
            <a:spLocks noChangeShapeType="1"/>
          </p:cNvSpPr>
          <p:nvPr/>
        </p:nvSpPr>
        <p:spPr bwMode="auto">
          <a:xfrm>
            <a:off x="5148000" y="2469705"/>
            <a:ext cx="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6" name="Line 64"/>
          <p:cNvSpPr>
            <a:spLocks noChangeShapeType="1"/>
          </p:cNvSpPr>
          <p:nvPr/>
        </p:nvSpPr>
        <p:spPr bwMode="auto">
          <a:xfrm flipH="1">
            <a:off x="5292000" y="2469705"/>
            <a:ext cx="50400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7" name="Line 65"/>
          <p:cNvSpPr>
            <a:spLocks noChangeShapeType="1"/>
          </p:cNvSpPr>
          <p:nvPr/>
        </p:nvSpPr>
        <p:spPr bwMode="auto">
          <a:xfrm>
            <a:off x="6444000" y="2469705"/>
            <a:ext cx="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8" name="Line 66"/>
          <p:cNvSpPr>
            <a:spLocks noChangeShapeType="1"/>
          </p:cNvSpPr>
          <p:nvPr/>
        </p:nvSpPr>
        <p:spPr bwMode="auto">
          <a:xfrm flipH="1">
            <a:off x="6588000" y="2469705"/>
            <a:ext cx="50400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9" name="Line 67"/>
          <p:cNvSpPr>
            <a:spLocks noChangeShapeType="1"/>
          </p:cNvSpPr>
          <p:nvPr/>
        </p:nvSpPr>
        <p:spPr bwMode="auto">
          <a:xfrm>
            <a:off x="7740000" y="2469705"/>
            <a:ext cx="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0" name="Line 68"/>
          <p:cNvSpPr>
            <a:spLocks noChangeShapeType="1"/>
          </p:cNvSpPr>
          <p:nvPr/>
        </p:nvSpPr>
        <p:spPr bwMode="auto">
          <a:xfrm flipH="1">
            <a:off x="7884000" y="2469705"/>
            <a:ext cx="50400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1" name="Line 69"/>
          <p:cNvSpPr>
            <a:spLocks noChangeShapeType="1"/>
          </p:cNvSpPr>
          <p:nvPr/>
        </p:nvSpPr>
        <p:spPr bwMode="auto">
          <a:xfrm>
            <a:off x="1188000" y="3477705"/>
            <a:ext cx="0" cy="64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2" name="Line 70"/>
          <p:cNvSpPr>
            <a:spLocks noChangeShapeType="1"/>
          </p:cNvSpPr>
          <p:nvPr/>
        </p:nvSpPr>
        <p:spPr bwMode="auto">
          <a:xfrm flipH="1">
            <a:off x="1332000" y="3477705"/>
            <a:ext cx="1296000" cy="64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3" name="Line 71"/>
          <p:cNvSpPr>
            <a:spLocks noChangeShapeType="1"/>
          </p:cNvSpPr>
          <p:nvPr/>
        </p:nvSpPr>
        <p:spPr bwMode="auto">
          <a:xfrm>
            <a:off x="3780000" y="3477705"/>
            <a:ext cx="0" cy="64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4" name="Line 72"/>
          <p:cNvSpPr>
            <a:spLocks noChangeShapeType="1"/>
          </p:cNvSpPr>
          <p:nvPr/>
        </p:nvSpPr>
        <p:spPr bwMode="auto">
          <a:xfrm flipH="1">
            <a:off x="3924000" y="3477705"/>
            <a:ext cx="1296000" cy="64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5" name="Line 73"/>
          <p:cNvSpPr>
            <a:spLocks noChangeShapeType="1"/>
          </p:cNvSpPr>
          <p:nvPr/>
        </p:nvSpPr>
        <p:spPr bwMode="auto">
          <a:xfrm>
            <a:off x="6444000" y="3477705"/>
            <a:ext cx="0" cy="64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6" name="Line 74"/>
          <p:cNvSpPr>
            <a:spLocks noChangeShapeType="1"/>
          </p:cNvSpPr>
          <p:nvPr/>
        </p:nvSpPr>
        <p:spPr bwMode="auto">
          <a:xfrm flipH="1">
            <a:off x="6516000" y="3477705"/>
            <a:ext cx="1296000" cy="64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7" name="Line 75"/>
          <p:cNvSpPr>
            <a:spLocks noChangeShapeType="1"/>
          </p:cNvSpPr>
          <p:nvPr/>
        </p:nvSpPr>
        <p:spPr bwMode="auto">
          <a:xfrm>
            <a:off x="1188000" y="4557705"/>
            <a:ext cx="0" cy="64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8" name="Line 76"/>
          <p:cNvSpPr>
            <a:spLocks noChangeShapeType="1"/>
          </p:cNvSpPr>
          <p:nvPr/>
        </p:nvSpPr>
        <p:spPr bwMode="auto">
          <a:xfrm flipH="1">
            <a:off x="1332000" y="4557705"/>
            <a:ext cx="2592000" cy="64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9" name="Text Box 77"/>
          <p:cNvSpPr txBox="1">
            <a:spLocks noChangeArrowheads="1"/>
          </p:cNvSpPr>
          <p:nvPr/>
        </p:nvSpPr>
        <p:spPr bwMode="auto">
          <a:xfrm>
            <a:off x="612000" y="3045705"/>
            <a:ext cx="318000" cy="4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</a:t>
            </a:r>
          </a:p>
        </p:txBody>
      </p:sp>
      <p:sp>
        <p:nvSpPr>
          <p:cNvPr id="80" name="Text Box 78"/>
          <p:cNvSpPr txBox="1">
            <a:spLocks noChangeArrowheads="1"/>
          </p:cNvSpPr>
          <p:nvPr/>
        </p:nvSpPr>
        <p:spPr bwMode="auto">
          <a:xfrm>
            <a:off x="612000" y="4125705"/>
            <a:ext cx="318000" cy="4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2</a:t>
            </a:r>
          </a:p>
        </p:txBody>
      </p:sp>
      <p:sp>
        <p:nvSpPr>
          <p:cNvPr id="81" name="Text Box 79"/>
          <p:cNvSpPr txBox="1">
            <a:spLocks noChangeArrowheads="1"/>
          </p:cNvSpPr>
          <p:nvPr/>
        </p:nvSpPr>
        <p:spPr bwMode="auto">
          <a:xfrm>
            <a:off x="612000" y="5205705"/>
            <a:ext cx="318000" cy="4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3</a:t>
            </a:r>
          </a:p>
        </p:txBody>
      </p:sp>
      <p:sp>
        <p:nvSpPr>
          <p:cNvPr id="83" name="Line 81"/>
          <p:cNvSpPr>
            <a:spLocks noChangeShapeType="1"/>
          </p:cNvSpPr>
          <p:nvPr/>
        </p:nvSpPr>
        <p:spPr bwMode="auto">
          <a:xfrm>
            <a:off x="6444000" y="4557705"/>
            <a:ext cx="0" cy="64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4" name="Line 82"/>
          <p:cNvSpPr>
            <a:spLocks noChangeShapeType="1"/>
          </p:cNvSpPr>
          <p:nvPr/>
        </p:nvSpPr>
        <p:spPr bwMode="auto">
          <a:xfrm flipH="1">
            <a:off x="6588000" y="4629705"/>
            <a:ext cx="230400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5" name="Line 83"/>
          <p:cNvSpPr>
            <a:spLocks noChangeShapeType="1"/>
          </p:cNvSpPr>
          <p:nvPr/>
        </p:nvSpPr>
        <p:spPr bwMode="auto">
          <a:xfrm>
            <a:off x="1188000" y="5637705"/>
            <a:ext cx="0" cy="43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6" name="Line 84"/>
          <p:cNvSpPr>
            <a:spLocks noChangeShapeType="1"/>
          </p:cNvSpPr>
          <p:nvPr/>
        </p:nvSpPr>
        <p:spPr bwMode="auto">
          <a:xfrm flipH="1">
            <a:off x="1476000" y="5637705"/>
            <a:ext cx="4968000" cy="43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8" name="Text Box 87"/>
          <p:cNvSpPr txBox="1">
            <a:spLocks noChangeArrowheads="1"/>
          </p:cNvSpPr>
          <p:nvPr/>
        </p:nvSpPr>
        <p:spPr bwMode="auto">
          <a:xfrm rot="16200000">
            <a:off x="-171000" y="4822959"/>
            <a:ext cx="972000" cy="3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iterations</a:t>
            </a:r>
          </a:p>
        </p:txBody>
      </p:sp>
      <p:sp>
        <p:nvSpPr>
          <p:cNvPr id="89" name="Line 88"/>
          <p:cNvSpPr>
            <a:spLocks noChangeShapeType="1"/>
          </p:cNvSpPr>
          <p:nvPr/>
        </p:nvSpPr>
        <p:spPr bwMode="auto">
          <a:xfrm>
            <a:off x="468000" y="4845705"/>
            <a:ext cx="0" cy="720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0" name="Text Box 89"/>
          <p:cNvSpPr txBox="1">
            <a:spLocks noChangeArrowheads="1"/>
          </p:cNvSpPr>
          <p:nvPr/>
        </p:nvSpPr>
        <p:spPr bwMode="auto">
          <a:xfrm>
            <a:off x="828000" y="1340768"/>
            <a:ext cx="79464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Thread 0</a:t>
            </a:r>
          </a:p>
        </p:txBody>
      </p:sp>
      <p:sp>
        <p:nvSpPr>
          <p:cNvPr id="91" name="Text Box 90"/>
          <p:cNvSpPr txBox="1">
            <a:spLocks noChangeArrowheads="1"/>
          </p:cNvSpPr>
          <p:nvPr/>
        </p:nvSpPr>
        <p:spPr bwMode="auto">
          <a:xfrm>
            <a:off x="6012000" y="1340768"/>
            <a:ext cx="79464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Thread 8</a:t>
            </a:r>
          </a:p>
        </p:txBody>
      </p:sp>
      <p:sp>
        <p:nvSpPr>
          <p:cNvPr id="92" name="Text Box 91"/>
          <p:cNvSpPr txBox="1">
            <a:spLocks noChangeArrowheads="1"/>
          </p:cNvSpPr>
          <p:nvPr/>
        </p:nvSpPr>
        <p:spPr bwMode="auto">
          <a:xfrm>
            <a:off x="2124000" y="1340768"/>
            <a:ext cx="79464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Thread 2</a:t>
            </a:r>
          </a:p>
        </p:txBody>
      </p:sp>
      <p:sp>
        <p:nvSpPr>
          <p:cNvPr id="93" name="Text Box 92"/>
          <p:cNvSpPr txBox="1">
            <a:spLocks noChangeArrowheads="1"/>
          </p:cNvSpPr>
          <p:nvPr/>
        </p:nvSpPr>
        <p:spPr bwMode="auto">
          <a:xfrm>
            <a:off x="3420000" y="1340768"/>
            <a:ext cx="79464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Thread 4</a:t>
            </a:r>
          </a:p>
        </p:txBody>
      </p:sp>
      <p:sp>
        <p:nvSpPr>
          <p:cNvPr id="94" name="Text Box 93"/>
          <p:cNvSpPr txBox="1">
            <a:spLocks noChangeArrowheads="1"/>
          </p:cNvSpPr>
          <p:nvPr/>
        </p:nvSpPr>
        <p:spPr bwMode="auto">
          <a:xfrm>
            <a:off x="4716000" y="1340768"/>
            <a:ext cx="79464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Thread 6</a:t>
            </a:r>
          </a:p>
        </p:txBody>
      </p:sp>
      <p:sp>
        <p:nvSpPr>
          <p:cNvPr id="95" name="Text Box 94"/>
          <p:cNvSpPr txBox="1">
            <a:spLocks noChangeArrowheads="1"/>
          </p:cNvSpPr>
          <p:nvPr/>
        </p:nvSpPr>
        <p:spPr bwMode="auto">
          <a:xfrm>
            <a:off x="7308000" y="1340768"/>
            <a:ext cx="87799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Thread 10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97" name="CuadroTexto 26">
            <a:extLst>
              <a:ext uri="{FF2B5EF4-FFF2-40B4-BE49-F238E27FC236}">
                <a16:creationId xmlns:a16="http://schemas.microsoft.com/office/drawing/2014/main" id="{1D24DD0F-C82B-9B44-A534-ADB88735E535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Slide credit: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Hwu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&amp; Kirk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A9BA15-B558-6649-8760-B1A1BBE8F0F2}"/>
              </a:ext>
            </a:extLst>
          </p:cNvPr>
          <p:cNvSpPr txBox="1"/>
          <p:nvPr/>
        </p:nvSpPr>
        <p:spPr>
          <a:xfrm>
            <a:off x="8652290" y="2000392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94741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/>
      <p:bldP spid="80" grpId="0"/>
      <p:bldP spid="81" grpId="0"/>
      <p:bldP spid="83" grpId="0" animBg="1"/>
      <p:bldP spid="84" grpId="0" animBg="1"/>
      <p:bldP spid="85" grpId="0" animBg="1"/>
      <p:bldP spid="86" grpId="0" animBg="1"/>
      <p:bldP spid="88" grpId="0"/>
      <p:bldP spid="89" grpId="0" animBg="1"/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3E07565-983B-F540-84C3-EFECFAFB0D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22540"/>
            <a:ext cx="9144000" cy="25035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122D79-42A3-FC43-BC78-FDE96C929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Using Barriers: Tree-Based Reduction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770E86-0F97-1841-9981-19CA4BA2EE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Multiple </a:t>
            </a:r>
            <a:r>
              <a:rPr lang="en-US" dirty="0" err="1"/>
              <a:t>tasklets</a:t>
            </a:r>
            <a:r>
              <a:rPr lang="en-US" dirty="0"/>
              <a:t> can perform a tree-based reduction</a:t>
            </a:r>
          </a:p>
          <a:p>
            <a:pPr lvl="1"/>
            <a:r>
              <a:rPr lang="en-US" dirty="0"/>
              <a:t>After every iteration </a:t>
            </a:r>
            <a:r>
              <a:rPr lang="en-US" dirty="0" err="1"/>
              <a:t>tasklets</a:t>
            </a:r>
            <a:r>
              <a:rPr lang="en-US" dirty="0"/>
              <a:t> synchronize with a barrier</a:t>
            </a:r>
          </a:p>
          <a:p>
            <a:pPr lvl="1"/>
            <a:r>
              <a:rPr lang="en-US" dirty="0"/>
              <a:t>Half of the </a:t>
            </a:r>
            <a:r>
              <a:rPr lang="en-US" dirty="0" err="1"/>
              <a:t>tasklets</a:t>
            </a:r>
            <a:r>
              <a:rPr lang="en-US" dirty="0"/>
              <a:t> retire at the end of an iteration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016E5F-AC72-C442-A1D6-1A4EA61EB72F}"/>
              </a:ext>
            </a:extLst>
          </p:cNvPr>
          <p:cNvSpPr txBox="1"/>
          <p:nvPr/>
        </p:nvSpPr>
        <p:spPr>
          <a:xfrm>
            <a:off x="5992566" y="3730717"/>
            <a:ext cx="19814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“offset” </a:t>
            </a:r>
            <a:r>
              <a:rPr lang="en-US" sz="1400" dirty="0" err="1">
                <a:solidFill>
                  <a:schemeClr val="bg1"/>
                </a:solidFill>
              </a:rPr>
              <a:t>tasklets</a:t>
            </a:r>
            <a:r>
              <a:rPr lang="en-US" sz="1400" dirty="0">
                <a:solidFill>
                  <a:schemeClr val="bg1"/>
                </a:solidFill>
              </a:rPr>
              <a:t> working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51A664B-7C47-444F-8113-4A0035D934FC}"/>
              </a:ext>
            </a:extLst>
          </p:cNvPr>
          <p:cNvSpPr/>
          <p:nvPr/>
        </p:nvSpPr>
        <p:spPr>
          <a:xfrm>
            <a:off x="1136226" y="3786472"/>
            <a:ext cx="4821141" cy="1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6336E8-DC8B-C34B-B303-4D68D193D67F}"/>
              </a:ext>
            </a:extLst>
          </p:cNvPr>
          <p:cNvSpPr txBox="1"/>
          <p:nvPr/>
        </p:nvSpPr>
        <p:spPr>
          <a:xfrm>
            <a:off x="3326186" y="4490794"/>
            <a:ext cx="18762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Barrier synchronization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A4CB4E-5E92-F44D-BDE6-1769D47E590C}"/>
              </a:ext>
            </a:extLst>
          </p:cNvPr>
          <p:cNvSpPr/>
          <p:nvPr/>
        </p:nvSpPr>
        <p:spPr>
          <a:xfrm>
            <a:off x="786739" y="4554683"/>
            <a:ext cx="2520077" cy="180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FEC781D-DA8D-B449-B075-B773D4E97483}"/>
              </a:ext>
            </a:extLst>
          </p:cNvPr>
          <p:cNvSpPr/>
          <p:nvPr/>
        </p:nvSpPr>
        <p:spPr>
          <a:xfrm>
            <a:off x="464214" y="5118410"/>
            <a:ext cx="8215572" cy="1171633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A </a:t>
            </a:r>
            <a:r>
              <a:rPr lang="en-US" sz="2200" dirty="0">
                <a:solidFill>
                  <a:srgbClr val="FFC000"/>
                </a:solidFill>
                <a:latin typeface="Candara" panose="020E0502030303020204" pitchFamily="34" charset="0"/>
              </a:rPr>
              <a:t>handshake-based tree-based reduction</a:t>
            </a:r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 is also possible.</a:t>
            </a:r>
          </a:p>
          <a:p>
            <a:pPr algn="ctr"/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We can compare single-</a:t>
            </a:r>
            <a:r>
              <a:rPr lang="en-US" sz="2200" dirty="0" err="1">
                <a:solidFill>
                  <a:schemeClr val="bg1"/>
                </a:solidFill>
                <a:latin typeface="Candara" panose="020E0502030303020204" pitchFamily="34" charset="0"/>
              </a:rPr>
              <a:t>tasklet</a:t>
            </a:r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, barrier-based, </a:t>
            </a:r>
          </a:p>
          <a:p>
            <a:pPr algn="ctr"/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and handshake-based versions*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71DEB62-E93C-A04B-B791-685EF862E068}"/>
              </a:ext>
            </a:extLst>
          </p:cNvPr>
          <p:cNvSpPr txBox="1"/>
          <p:nvPr/>
        </p:nvSpPr>
        <p:spPr>
          <a:xfrm>
            <a:off x="1219200" y="6457890"/>
            <a:ext cx="74013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*Gómez-Luna et al., “Benchmarking a New Paradigm: An Experimental Analysis of a Real Processing-in-Memory Architecture,” </a:t>
            </a:r>
          </a:p>
          <a:p>
            <a:pPr algn="ctr"/>
            <a:r>
              <a:rPr lang="en-US" sz="1000" dirty="0">
                <a:hlinkClick r:id="rId3"/>
              </a:rPr>
              <a:t>https://arxiv.org/pdf/2105.03814.pdf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321735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0" grpId="0" animBg="1"/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549AE-E83A-F241-BA2F-2972D7A41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DRAM Processing Unit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30AA4E-EBDC-6041-B78E-B1FF87ADC7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94" y="2054386"/>
            <a:ext cx="9063613" cy="27738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33BE86-857B-A848-BCA1-6FDAD350AE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8" y="876821"/>
            <a:ext cx="9134222" cy="554903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0F57B4A-55EA-204C-B19D-97138EED41CC}"/>
              </a:ext>
            </a:extLst>
          </p:cNvPr>
          <p:cNvSpPr/>
          <p:nvPr/>
        </p:nvSpPr>
        <p:spPr>
          <a:xfrm flipV="1">
            <a:off x="4504623" y="2608433"/>
            <a:ext cx="4608000" cy="3780000"/>
          </a:xfrm>
          <a:prstGeom prst="roundRect">
            <a:avLst>
              <a:gd name="adj" fmla="val 757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75000"/>
                </a:srgbClr>
              </a:gs>
              <a:gs pos="50000">
                <a:srgbClr val="FFFF00">
                  <a:tint val="44500"/>
                  <a:satMod val="160000"/>
                  <a:alpha val="75000"/>
                </a:srgbClr>
              </a:gs>
              <a:gs pos="100000">
                <a:srgbClr val="FFFF00">
                  <a:tint val="23500"/>
                  <a:satMod val="160000"/>
                  <a:alpha val="7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AAA1C8A-5B3C-B04C-BCCF-70593A21B6FA}"/>
              </a:ext>
            </a:extLst>
          </p:cNvPr>
          <p:cNvSpPr/>
          <p:nvPr/>
        </p:nvSpPr>
        <p:spPr>
          <a:xfrm flipV="1">
            <a:off x="40194" y="1392484"/>
            <a:ext cx="9072000" cy="1215959"/>
          </a:xfrm>
          <a:prstGeom prst="roundRect">
            <a:avLst>
              <a:gd name="adj" fmla="val 2199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75000"/>
                </a:srgbClr>
              </a:gs>
              <a:gs pos="50000">
                <a:srgbClr val="FFFF00">
                  <a:tint val="44500"/>
                  <a:satMod val="160000"/>
                  <a:alpha val="75000"/>
                </a:srgbClr>
              </a:gs>
              <a:gs pos="100000">
                <a:srgbClr val="FFFF00">
                  <a:tint val="23500"/>
                  <a:satMod val="160000"/>
                  <a:alpha val="7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918C1B5C-D5DE-224C-BCE0-84902F66A049}"/>
              </a:ext>
            </a:extLst>
          </p:cNvPr>
          <p:cNvSpPr/>
          <p:nvPr/>
        </p:nvSpPr>
        <p:spPr>
          <a:xfrm flipV="1">
            <a:off x="2492942" y="2608436"/>
            <a:ext cx="2011681" cy="3780000"/>
          </a:xfrm>
          <a:prstGeom prst="roundRect">
            <a:avLst>
              <a:gd name="adj" fmla="val 757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75000"/>
                </a:srgbClr>
              </a:gs>
              <a:gs pos="49000">
                <a:srgbClr val="FFFF00">
                  <a:tint val="44500"/>
                  <a:satMod val="160000"/>
                  <a:alpha val="75000"/>
                </a:srgbClr>
              </a:gs>
              <a:gs pos="100000">
                <a:srgbClr val="FFFF00">
                  <a:tint val="23500"/>
                  <a:satMod val="160000"/>
                  <a:alpha val="7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083E2BE2-94C4-724C-9998-02C8E6710F08}"/>
              </a:ext>
            </a:extLst>
          </p:cNvPr>
          <p:cNvSpPr/>
          <p:nvPr/>
        </p:nvSpPr>
        <p:spPr>
          <a:xfrm flipV="1">
            <a:off x="40193" y="2608440"/>
            <a:ext cx="2452749" cy="3780000"/>
          </a:xfrm>
          <a:prstGeom prst="roundRect">
            <a:avLst>
              <a:gd name="adj" fmla="val 13995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75000"/>
                </a:srgbClr>
              </a:gs>
              <a:gs pos="50000">
                <a:srgbClr val="FFFF00">
                  <a:tint val="44500"/>
                  <a:satMod val="160000"/>
                  <a:alpha val="75000"/>
                </a:srgbClr>
              </a:gs>
              <a:gs pos="100000">
                <a:srgbClr val="FFFF00">
                  <a:tint val="23500"/>
                  <a:satMod val="160000"/>
                  <a:alpha val="7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266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60BC12-78E4-E640-9EC2-E82468FE6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800" dirty="0"/>
              <a:t>Parallel Reduction on GPU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4F6E48-FE84-0D47-BD67-DBB9F4C7211D}"/>
              </a:ext>
            </a:extLst>
          </p:cNvPr>
          <p:cNvSpPr txBox="1"/>
          <p:nvPr/>
        </p:nvSpPr>
        <p:spPr>
          <a:xfrm>
            <a:off x="3400045" y="6504801"/>
            <a:ext cx="23439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3"/>
              </a:rPr>
              <a:t>https://youtu.be/Xp0HHpcDwUc</a:t>
            </a:r>
            <a:endParaRPr lang="en-US" sz="1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9D34ED-6D03-E84D-B9CE-1ED4234D89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0" y="874018"/>
            <a:ext cx="7391401" cy="552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0445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60BC12-78E4-E640-9EC2-E82468FE6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800" dirty="0"/>
              <a:t>UPMEM SDK Documentation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4F6E48-FE84-0D47-BD67-DBB9F4C7211D}"/>
              </a:ext>
            </a:extLst>
          </p:cNvPr>
          <p:cNvSpPr txBox="1"/>
          <p:nvPr/>
        </p:nvSpPr>
        <p:spPr>
          <a:xfrm>
            <a:off x="3343138" y="6504801"/>
            <a:ext cx="24577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3"/>
              </a:rPr>
              <a:t>https://sdk.upmem.com/2021.3.0/</a:t>
            </a:r>
            <a:endParaRPr lang="en-US" sz="1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10190C-870C-934B-832B-20E40CD25A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0200" y="914400"/>
            <a:ext cx="5943600" cy="549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0891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1322C-BB72-CE42-B0AA-57E423944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PrIM</a:t>
            </a:r>
            <a:r>
              <a:rPr lang="en-US" dirty="0"/>
              <a:t> Benchmarks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67D8184-6769-2A4E-B4D0-B4EA4A0F2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779046" cy="5293805"/>
          </a:xfrm>
        </p:spPr>
        <p:txBody>
          <a:bodyPr>
            <a:normAutofit/>
          </a:bodyPr>
          <a:lstStyle/>
          <a:p>
            <a:r>
              <a:rPr lang="en-US" dirty="0"/>
              <a:t>Goal</a:t>
            </a:r>
          </a:p>
          <a:p>
            <a:pPr lvl="1"/>
            <a:r>
              <a:rPr lang="en-US" dirty="0"/>
              <a:t>A </a:t>
            </a:r>
            <a:r>
              <a:rPr lang="en-US" dirty="0">
                <a:solidFill>
                  <a:srgbClr val="0070C0"/>
                </a:solidFill>
              </a:rPr>
              <a:t>common set of workloads</a:t>
            </a:r>
            <a:r>
              <a:rPr lang="en-US" dirty="0"/>
              <a:t> that can be used to </a:t>
            </a:r>
          </a:p>
          <a:p>
            <a:pPr lvl="2"/>
            <a:r>
              <a:rPr lang="en-US" dirty="0"/>
              <a:t>evaluate the UPMEM PIM architecture,</a:t>
            </a:r>
          </a:p>
          <a:p>
            <a:pPr lvl="2"/>
            <a:r>
              <a:rPr lang="en-US" dirty="0"/>
              <a:t>compare software improvements and compilers,</a:t>
            </a:r>
          </a:p>
          <a:p>
            <a:pPr lvl="2"/>
            <a:r>
              <a:rPr lang="en-US" dirty="0"/>
              <a:t>compare future PIM architectures and hardware</a:t>
            </a:r>
          </a:p>
          <a:p>
            <a:endParaRPr lang="en-US" dirty="0"/>
          </a:p>
          <a:p>
            <a:r>
              <a:rPr lang="en-US" dirty="0"/>
              <a:t>Two key selection criteria:</a:t>
            </a:r>
          </a:p>
          <a:p>
            <a:pPr lvl="1"/>
            <a:r>
              <a:rPr lang="en-US" dirty="0"/>
              <a:t>Selected workloads from </a:t>
            </a:r>
            <a:r>
              <a:rPr lang="en-US" dirty="0">
                <a:solidFill>
                  <a:srgbClr val="00B050"/>
                </a:solidFill>
              </a:rPr>
              <a:t>different application domains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Memory-bound workloads </a:t>
            </a:r>
            <a:r>
              <a:rPr lang="en-US" dirty="0"/>
              <a:t>on processor-centric architectures</a:t>
            </a:r>
          </a:p>
          <a:p>
            <a:pPr lvl="1"/>
            <a:endParaRPr lang="en-US" dirty="0"/>
          </a:p>
          <a:p>
            <a:r>
              <a:rPr lang="en-US" dirty="0"/>
              <a:t>14 different workloads, 16 different benchmarks*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423A56-4D1B-DD40-99B2-114152D0331D}"/>
              </a:ext>
            </a:extLst>
          </p:cNvPr>
          <p:cNvSpPr txBox="1"/>
          <p:nvPr/>
        </p:nvSpPr>
        <p:spPr>
          <a:xfrm>
            <a:off x="2852619" y="6545765"/>
            <a:ext cx="40715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*There are two versions for two of the workloads (HST, SCAN).</a:t>
            </a:r>
          </a:p>
        </p:txBody>
      </p:sp>
    </p:spTree>
    <p:extLst>
      <p:ext uri="{BB962C8B-B14F-4D97-AF65-F5344CB8AC3E}">
        <p14:creationId xmlns:p14="http://schemas.microsoft.com/office/powerpoint/2010/main" val="231857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1322C-BB72-CE42-B0AA-57E423944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PrIM</a:t>
            </a:r>
            <a:r>
              <a:rPr lang="en-US" dirty="0"/>
              <a:t> Benchmarks: Application Domains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D42219D4-777D-6E42-9BED-8AB0204C0E4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68275" y="936626"/>
          <a:ext cx="8894763" cy="5431517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964921">
                  <a:extLst>
                    <a:ext uri="{9D8B030D-6E8A-4147-A177-3AD203B41FA5}">
                      <a16:colId xmlns:a16="http://schemas.microsoft.com/office/drawing/2014/main" val="1839206127"/>
                    </a:ext>
                  </a:extLst>
                </a:gridCol>
                <a:gridCol w="4165675">
                  <a:extLst>
                    <a:ext uri="{9D8B030D-6E8A-4147-A177-3AD203B41FA5}">
                      <a16:colId xmlns:a16="http://schemas.microsoft.com/office/drawing/2014/main" val="3573282612"/>
                    </a:ext>
                  </a:extLst>
                </a:gridCol>
                <a:gridCol w="1764167">
                  <a:extLst>
                    <a:ext uri="{9D8B030D-6E8A-4147-A177-3AD203B41FA5}">
                      <a16:colId xmlns:a16="http://schemas.microsoft.com/office/drawing/2014/main" val="362133022"/>
                    </a:ext>
                  </a:extLst>
                </a:gridCol>
              </a:tblGrid>
              <a:tr h="31950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Domain</a:t>
                      </a:r>
                      <a:endParaRPr lang="en-US" sz="1400" dirty="0">
                        <a:solidFill>
                          <a:schemeClr val="bg1"/>
                        </a:solidFill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Benchmark</a:t>
                      </a:r>
                      <a:endParaRPr lang="en-US" sz="1400" dirty="0">
                        <a:solidFill>
                          <a:schemeClr val="bg1"/>
                        </a:solidFill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Short name</a:t>
                      </a:r>
                      <a:endParaRPr lang="en-US" sz="1400" dirty="0">
                        <a:solidFill>
                          <a:schemeClr val="bg1"/>
                        </a:solidFill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804337"/>
                  </a:ext>
                </a:extLst>
              </a:tr>
              <a:tr h="319501">
                <a:tc rowSpan="2"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Dense linear algebra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Vector Addition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VA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0190206"/>
                  </a:ext>
                </a:extLst>
              </a:tr>
              <a:tr h="319501">
                <a:tc vMerge="1">
                  <a:txBody>
                    <a:bodyPr/>
                    <a:lstStyle/>
                    <a:p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Matrix-Vector Multiply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GEMV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5124206"/>
                  </a:ext>
                </a:extLst>
              </a:tr>
              <a:tr h="31950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Sparse linear algebra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Sparse Matrix-Vector Multiply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Candara" panose="020E0502030303020204" pitchFamily="34" charset="0"/>
                        </a:rPr>
                        <a:t>SpMV</a:t>
                      </a:r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1201907"/>
                  </a:ext>
                </a:extLst>
              </a:tr>
              <a:tr h="319501">
                <a:tc rowSpan="2"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Databases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Select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SEL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234675"/>
                  </a:ext>
                </a:extLst>
              </a:tr>
              <a:tr h="319501">
                <a:tc vMerge="1">
                  <a:txBody>
                    <a:bodyPr/>
                    <a:lstStyle/>
                    <a:p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Unique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UNI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8232571"/>
                  </a:ext>
                </a:extLst>
              </a:tr>
              <a:tr h="319501">
                <a:tc rowSpan="2"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Data analytics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Binary Search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BS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451127"/>
                  </a:ext>
                </a:extLst>
              </a:tr>
              <a:tr h="319501">
                <a:tc vMerge="1">
                  <a:txBody>
                    <a:bodyPr/>
                    <a:lstStyle/>
                    <a:p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Time Series Analysis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008381"/>
                  </a:ext>
                </a:extLst>
              </a:tr>
              <a:tr h="31950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Graph processing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Breadth-First Search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BFS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7081438"/>
                  </a:ext>
                </a:extLst>
              </a:tr>
              <a:tr h="31950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Neural networks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Multilayer Perceptron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MLP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4520618"/>
                  </a:ext>
                </a:extLst>
              </a:tr>
              <a:tr h="31950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Bioinformatics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Needleman-Wunsch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2205944"/>
                  </a:ext>
                </a:extLst>
              </a:tr>
              <a:tr h="319501">
                <a:tc rowSpan="2"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Image processing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Image histogram (short)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HST-S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293920"/>
                  </a:ext>
                </a:extLst>
              </a:tr>
              <a:tr h="319501">
                <a:tc vMerge="1">
                  <a:txBody>
                    <a:bodyPr/>
                    <a:lstStyle/>
                    <a:p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Image histogram (large)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HST-L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2467408"/>
                  </a:ext>
                </a:extLst>
              </a:tr>
              <a:tr h="319501">
                <a:tc rowSpan="4"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Parallel primitives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Reduction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272034"/>
                  </a:ext>
                </a:extLst>
              </a:tr>
              <a:tr h="319501">
                <a:tc vMerge="1">
                  <a:txBody>
                    <a:bodyPr/>
                    <a:lstStyle/>
                    <a:p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Prefix sum (scan-scan-add)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SCAN-SSA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4235633"/>
                  </a:ext>
                </a:extLst>
              </a:tr>
              <a:tr h="319501">
                <a:tc vMerge="1">
                  <a:txBody>
                    <a:bodyPr/>
                    <a:lstStyle/>
                    <a:p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Prefix sum (reduce-scan-scan)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SCAN-RSS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245761"/>
                  </a:ext>
                </a:extLst>
              </a:tr>
              <a:tr h="319501">
                <a:tc vMerge="1">
                  <a:txBody>
                    <a:bodyPr/>
                    <a:lstStyle/>
                    <a:p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Matrix transposition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TRNS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461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404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383F1047-015F-EB4A-87A9-CA3BA6F28135}"/>
              </a:ext>
            </a:extLst>
          </p:cNvPr>
          <p:cNvGrpSpPr/>
          <p:nvPr/>
        </p:nvGrpSpPr>
        <p:grpSpPr>
          <a:xfrm>
            <a:off x="1605868" y="1936544"/>
            <a:ext cx="4032607" cy="2420014"/>
            <a:chOff x="1077871" y="272386"/>
            <a:chExt cx="3303777" cy="1970638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A3B38D0-DBB4-3E4D-88F0-E62285E416CC}"/>
                </a:ext>
              </a:extLst>
            </p:cNvPr>
            <p:cNvSpPr/>
            <p:nvPr/>
          </p:nvSpPr>
          <p:spPr>
            <a:xfrm>
              <a:off x="2565902" y="278736"/>
              <a:ext cx="1815746" cy="19642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600"/>
            </a:p>
          </p:txBody>
        </p:sp>
        <p:sp>
          <p:nvSpPr>
            <p:cNvPr id="13" name="Triangle 12">
              <a:extLst>
                <a:ext uri="{FF2B5EF4-FFF2-40B4-BE49-F238E27FC236}">
                  <a16:creationId xmlns:a16="http://schemas.microsoft.com/office/drawing/2014/main" id="{D4EF3E92-F297-0346-B557-F78C8A1FBE01}"/>
                </a:ext>
              </a:extLst>
            </p:cNvPr>
            <p:cNvSpPr/>
            <p:nvPr/>
          </p:nvSpPr>
          <p:spPr>
            <a:xfrm>
              <a:off x="1077871" y="272386"/>
              <a:ext cx="2796130" cy="853732"/>
            </a:xfrm>
            <a:prstGeom prst="triangle">
              <a:avLst>
                <a:gd name="adj" fmla="val 532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6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C98E2FB-C354-CB45-A1A3-FA799E597BA1}"/>
                </a:ext>
              </a:extLst>
            </p:cNvPr>
            <p:cNvSpPr/>
            <p:nvPr/>
          </p:nvSpPr>
          <p:spPr>
            <a:xfrm>
              <a:off x="1093771" y="1126118"/>
              <a:ext cx="1484833" cy="1116906"/>
            </a:xfrm>
            <a:prstGeom prst="rect">
              <a:avLst/>
            </a:prstGeom>
            <a:grpFill/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600"/>
            </a:p>
          </p:txBody>
        </p:sp>
      </p:grp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36635C7-EB81-FB47-8C79-C67F8E69B45F}"/>
              </a:ext>
            </a:extLst>
          </p:cNvPr>
          <p:cNvCxnSpPr/>
          <p:nvPr/>
        </p:nvCxnSpPr>
        <p:spPr>
          <a:xfrm flipV="1">
            <a:off x="1625277" y="1928763"/>
            <a:ext cx="4019291" cy="2342204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65DA3F4-600C-BC45-BE3A-E9C292B6F12C}"/>
              </a:ext>
            </a:extLst>
          </p:cNvPr>
          <p:cNvCxnSpPr/>
          <p:nvPr/>
        </p:nvCxnSpPr>
        <p:spPr>
          <a:xfrm>
            <a:off x="3397497" y="1928762"/>
            <a:ext cx="4811460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D485349-9D21-B349-849C-EE276940B779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1615117" y="1928777"/>
            <a:ext cx="1785740" cy="104268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BEF336D-2DEB-D946-9D15-EC31EF403461}"/>
              </a:ext>
            </a:extLst>
          </p:cNvPr>
          <p:cNvGraphicFramePr>
            <a:graphicFrameLocks/>
          </p:cNvGraphicFramePr>
          <p:nvPr/>
        </p:nvGraphicFramePr>
        <p:xfrm>
          <a:off x="527997" y="1664158"/>
          <a:ext cx="7920000" cy="3529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12">
            <a:extLst>
              <a:ext uri="{FF2B5EF4-FFF2-40B4-BE49-F238E27FC236}">
                <a16:creationId xmlns:a16="http://schemas.microsoft.com/office/drawing/2014/main" id="{A4FCD16C-1481-B44C-93F3-54AB19B579EB}"/>
              </a:ext>
            </a:extLst>
          </p:cNvPr>
          <p:cNvSpPr txBox="1"/>
          <p:nvPr/>
        </p:nvSpPr>
        <p:spPr>
          <a:xfrm>
            <a:off x="6044877" y="1877518"/>
            <a:ext cx="2571125" cy="280186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/>
              <a:t>Peak compute</a:t>
            </a:r>
            <a:r>
              <a:rPr lang="en-US" sz="1400" baseline="0"/>
              <a:t> performance</a:t>
            </a:r>
            <a:endParaRPr lang="en-US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5504B2-5B42-7E4D-AA84-E802F73D7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Roofline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6708F1-8C29-7644-B831-B18AA4778D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Intel Advisor on an Intel Xeon E3-1225 v6 CPU</a:t>
            </a:r>
          </a:p>
        </p:txBody>
      </p:sp>
      <p:sp>
        <p:nvSpPr>
          <p:cNvPr id="10" name="TextBox 22">
            <a:extLst>
              <a:ext uri="{FF2B5EF4-FFF2-40B4-BE49-F238E27FC236}">
                <a16:creationId xmlns:a16="http://schemas.microsoft.com/office/drawing/2014/main" id="{6EC04833-5240-1B4B-9210-533FDFA03F78}"/>
              </a:ext>
            </a:extLst>
          </p:cNvPr>
          <p:cNvSpPr txBox="1"/>
          <p:nvPr/>
        </p:nvSpPr>
        <p:spPr>
          <a:xfrm rot="19781696">
            <a:off x="1564317" y="3810845"/>
            <a:ext cx="671457" cy="324096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/>
              <a:t>DRAM</a:t>
            </a:r>
          </a:p>
        </p:txBody>
      </p:sp>
      <p:sp>
        <p:nvSpPr>
          <p:cNvPr id="11" name="TextBox 23">
            <a:extLst>
              <a:ext uri="{FF2B5EF4-FFF2-40B4-BE49-F238E27FC236}">
                <a16:creationId xmlns:a16="http://schemas.microsoft.com/office/drawing/2014/main" id="{E89CC645-8B9D-8544-9599-F406B8042131}"/>
              </a:ext>
            </a:extLst>
          </p:cNvPr>
          <p:cNvSpPr txBox="1"/>
          <p:nvPr/>
        </p:nvSpPr>
        <p:spPr>
          <a:xfrm rot="19781696">
            <a:off x="1581862" y="2589041"/>
            <a:ext cx="384912" cy="313072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L3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CA1BBE4C-4E9E-C849-AA62-8AEFC3EF8D9B}"/>
              </a:ext>
            </a:extLst>
          </p:cNvPr>
          <p:cNvSpPr/>
          <p:nvPr/>
        </p:nvSpPr>
        <p:spPr>
          <a:xfrm>
            <a:off x="178200" y="5374639"/>
            <a:ext cx="8787600" cy="71601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ndara" panose="020E0502030303020204" pitchFamily="34" charset="0"/>
                <a:cs typeface="Calibri" panose="020F0502020204030204" pitchFamily="34" charset="0"/>
              </a:rPr>
              <a:t>All workloads fall in the </a:t>
            </a:r>
            <a:r>
              <a:rPr lang="en-US" sz="2400" dirty="0">
                <a:solidFill>
                  <a:srgbClr val="0070C0"/>
                </a:solidFill>
                <a:latin typeface="Candara" panose="020E0502030303020204" pitchFamily="34" charset="0"/>
                <a:cs typeface="Calibri" panose="020F0502020204030204" pitchFamily="34" charset="0"/>
              </a:rPr>
              <a:t>memory-bound area of the Roofline</a:t>
            </a:r>
          </a:p>
        </p:txBody>
      </p:sp>
    </p:spTree>
    <p:extLst>
      <p:ext uri="{BB962C8B-B14F-4D97-AF65-F5344CB8AC3E}">
        <p14:creationId xmlns:p14="http://schemas.microsoft.com/office/powerpoint/2010/main" val="328266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Chart bld="category"/>
        </p:bldSub>
      </p:bldGraphic>
      <p:bldP spid="9" grpId="0"/>
      <p:bldP spid="3" grpId="0" build="p"/>
      <p:bldP spid="10" grpId="0"/>
      <p:bldP spid="11" grpId="0"/>
      <p:bldP spid="1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F2D2EF-06EC-2A49-9BCD-BE2A25057D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15206"/>
            <a:ext cx="9144000" cy="28025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1F1322C-BB72-CE42-B0AA-57E423944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PrIM</a:t>
            </a:r>
            <a:r>
              <a:rPr lang="en-US" dirty="0"/>
              <a:t> Benchmarks: Diversity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67D8184-6769-2A4E-B4D0-B4EA4A0F2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894602" cy="5293805"/>
          </a:xfrm>
        </p:spPr>
        <p:txBody>
          <a:bodyPr>
            <a:normAutofit/>
          </a:bodyPr>
          <a:lstStyle/>
          <a:p>
            <a:r>
              <a:rPr lang="en-US" dirty="0" err="1"/>
              <a:t>PrIM</a:t>
            </a:r>
            <a:r>
              <a:rPr lang="en-US" dirty="0"/>
              <a:t> benchmarks are diverse: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Memory access patterns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Operations and datatypes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Communication/synchronization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3AEED7-AC85-8348-864C-5532EAC19F1E}"/>
              </a:ext>
            </a:extLst>
          </p:cNvPr>
          <p:cNvSpPr/>
          <p:nvPr/>
        </p:nvSpPr>
        <p:spPr>
          <a:xfrm>
            <a:off x="3614569" y="2949535"/>
            <a:ext cx="1812550" cy="2736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784D38C-CA0F-EE44-8D92-DCD5DB03D5F6}"/>
              </a:ext>
            </a:extLst>
          </p:cNvPr>
          <p:cNvSpPr/>
          <p:nvPr/>
        </p:nvSpPr>
        <p:spPr>
          <a:xfrm>
            <a:off x="5466080" y="2949535"/>
            <a:ext cx="1645920" cy="2736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24209F-B4E6-6040-8CD1-71212F5A3AEF}"/>
              </a:ext>
            </a:extLst>
          </p:cNvPr>
          <p:cNvSpPr/>
          <p:nvPr/>
        </p:nvSpPr>
        <p:spPr>
          <a:xfrm>
            <a:off x="7150960" y="2949535"/>
            <a:ext cx="1951613" cy="2736000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88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33C2FC0-9526-DB4F-BAC7-317C6444D4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F1322C-BB72-CE42-B0AA-57E423944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err="1"/>
              <a:t>PrIM</a:t>
            </a:r>
            <a:r>
              <a:rPr lang="en-US" sz="3200" dirty="0"/>
              <a:t> Benchmarks: Inter-DPU Communication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11669C-9E86-3244-B921-6FFAF9B7BF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16707"/>
            <a:ext cx="9144000" cy="2802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456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0 -0.2900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67D8184-6769-2A4E-B4D0-B4EA4A0F2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894602" cy="5293805"/>
          </a:xfrm>
        </p:spPr>
        <p:txBody>
          <a:bodyPr>
            <a:normAutofit lnSpcReduction="1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rgbClr val="0070C0"/>
                </a:solidFill>
              </a:rPr>
              <a:t>Inter-DPU communication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Result merging:</a:t>
            </a:r>
          </a:p>
          <a:p>
            <a:pPr lvl="2"/>
            <a:r>
              <a:rPr lang="en-US" dirty="0"/>
              <a:t>SEL, UNI, HST-S, HST-L, RED</a:t>
            </a:r>
          </a:p>
          <a:p>
            <a:pPr lvl="2"/>
            <a:r>
              <a:rPr lang="en-US" dirty="0"/>
              <a:t>Only DPU-CPU transfers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Redistribution of intermediate results:</a:t>
            </a:r>
          </a:p>
          <a:p>
            <a:pPr lvl="2"/>
            <a:r>
              <a:rPr lang="en-US" dirty="0"/>
              <a:t>BFS, MLP, NW, SCAN-SSA, SCAN-RSS</a:t>
            </a:r>
          </a:p>
          <a:p>
            <a:pPr lvl="2"/>
            <a:r>
              <a:rPr lang="en-US" dirty="0"/>
              <a:t>DPU-CPU and CPU-DPU transfers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11669C-9E86-3244-B921-6FFAF9B7BF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31202"/>
            <a:ext cx="9144000" cy="28025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1F1322C-BB72-CE42-B0AA-57E423944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err="1"/>
              <a:t>PrIM</a:t>
            </a:r>
            <a:r>
              <a:rPr lang="en-US" sz="3200" dirty="0"/>
              <a:t> Benchmarks: Inter-DPU Communication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0D7F56B-7396-9649-8D05-A81B33B51250}"/>
              </a:ext>
            </a:extLst>
          </p:cNvPr>
          <p:cNvSpPr/>
          <p:nvPr/>
        </p:nvSpPr>
        <p:spPr>
          <a:xfrm>
            <a:off x="1187532" y="1750156"/>
            <a:ext cx="7915041" cy="288297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FA1C82A-FA33-6343-B7E4-EC7D29A0B163}"/>
              </a:ext>
            </a:extLst>
          </p:cNvPr>
          <p:cNvSpPr/>
          <p:nvPr/>
        </p:nvSpPr>
        <p:spPr>
          <a:xfrm>
            <a:off x="1187532" y="2815366"/>
            <a:ext cx="7915041" cy="432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5454F6F-55B4-D144-B9F3-787FA33635ED}"/>
              </a:ext>
            </a:extLst>
          </p:cNvPr>
          <p:cNvSpPr/>
          <p:nvPr/>
        </p:nvSpPr>
        <p:spPr>
          <a:xfrm>
            <a:off x="1187531" y="2342127"/>
            <a:ext cx="7915041" cy="4500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641B48E-D36F-6049-AB48-EA695DD37DBB}"/>
              </a:ext>
            </a:extLst>
          </p:cNvPr>
          <p:cNvSpPr/>
          <p:nvPr/>
        </p:nvSpPr>
        <p:spPr>
          <a:xfrm>
            <a:off x="1187532" y="3260333"/>
            <a:ext cx="7915041" cy="30196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8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PrIM</a:t>
            </a:r>
            <a:r>
              <a:rPr lang="en-US" dirty="0"/>
              <a:t> Benchmarks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3793389" cy="5293805"/>
          </a:xfrm>
        </p:spPr>
        <p:txBody>
          <a:bodyPr>
            <a:normAutofit/>
          </a:bodyPr>
          <a:lstStyle/>
          <a:p>
            <a:r>
              <a:rPr lang="en-US" sz="2400" dirty="0"/>
              <a:t>16 benchmarks and scripts for evaluation</a:t>
            </a:r>
          </a:p>
          <a:p>
            <a:r>
              <a:rPr lang="en-US" sz="2400" dirty="0">
                <a:hlinkClick r:id="rId3"/>
              </a:rPr>
              <a:t>https://github.com/CMU-SAFARI/prim-benchmarks</a:t>
            </a:r>
            <a:endParaRPr lang="en-US" sz="2400" dirty="0"/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784D90-BFC0-3C44-A1BD-3037171554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8600" y="877686"/>
            <a:ext cx="4936389" cy="5530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9708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0937A-8480-B748-AF02-B14403ACF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51900" cy="1066800"/>
          </a:xfrm>
        </p:spPr>
        <p:txBody>
          <a:bodyPr/>
          <a:lstStyle/>
          <a:p>
            <a:r>
              <a:rPr lang="en-US" dirty="0">
                <a:solidFill>
                  <a:srgbClr val="006633"/>
                </a:solidFill>
              </a:rPr>
              <a:t>Upcoming Lectures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60438"/>
            <a:ext cx="8534400" cy="50593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200" dirty="0"/>
              <a:t>More real-world PIM architectures</a:t>
            </a:r>
          </a:p>
          <a:p>
            <a:pPr>
              <a:lnSpc>
                <a:spcPct val="150000"/>
              </a:lnSpc>
            </a:pPr>
            <a:endParaRPr lang="en-US" sz="2200" dirty="0"/>
          </a:p>
          <a:p>
            <a:pPr>
              <a:lnSpc>
                <a:spcPct val="150000"/>
              </a:lnSpc>
            </a:pPr>
            <a:r>
              <a:rPr lang="en-US" sz="2200" dirty="0"/>
              <a:t>More on workload characterization for PIM suitability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Benchmarking and workload suitability on the UPMEM PIM architecture</a:t>
            </a:r>
          </a:p>
          <a:p>
            <a:pPr>
              <a:lnSpc>
                <a:spcPct val="150000"/>
              </a:lnSpc>
            </a:pPr>
            <a:endParaRPr lang="en-US" sz="2200" dirty="0"/>
          </a:p>
          <a:p>
            <a:pPr>
              <a:lnSpc>
                <a:spcPct val="150000"/>
              </a:lnSpc>
            </a:pPr>
            <a:r>
              <a:rPr lang="en-US" sz="2200" dirty="0"/>
              <a:t>PUM architectures and prototypes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75466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1AAED-456D-7249-8063-DA02B88BB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DPU Pipeline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06610-9631-964A-ABB4-DB863A1DD5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4867518" cy="5293805"/>
          </a:xfrm>
        </p:spPr>
        <p:txBody>
          <a:bodyPr>
            <a:normAutofit/>
          </a:bodyPr>
          <a:lstStyle/>
          <a:p>
            <a:r>
              <a:rPr lang="en-US" dirty="0"/>
              <a:t>In-order pipeline</a:t>
            </a:r>
          </a:p>
          <a:p>
            <a:pPr lvl="1"/>
            <a:r>
              <a:rPr lang="en-US" dirty="0"/>
              <a:t>Up to </a:t>
            </a:r>
            <a:r>
              <a:rPr lang="en-US" dirty="0">
                <a:solidFill>
                  <a:srgbClr val="0070C0"/>
                </a:solidFill>
              </a:rPr>
              <a:t>425 MHz *</a:t>
            </a:r>
          </a:p>
          <a:p>
            <a:r>
              <a:rPr lang="en-US" dirty="0">
                <a:solidFill>
                  <a:srgbClr val="C00000"/>
                </a:solidFill>
              </a:rPr>
              <a:t>Fine-grain multithreaded</a:t>
            </a:r>
          </a:p>
          <a:p>
            <a:pPr lvl="1"/>
            <a:r>
              <a:rPr lang="en-US" dirty="0"/>
              <a:t>24 hardware threads</a:t>
            </a:r>
          </a:p>
          <a:p>
            <a:r>
              <a:rPr lang="en-US" dirty="0"/>
              <a:t>14 pipeline stages</a:t>
            </a:r>
          </a:p>
          <a:p>
            <a:pPr lvl="1"/>
            <a:r>
              <a:rPr lang="en-US" sz="2200" dirty="0">
                <a:solidFill>
                  <a:schemeClr val="accent6"/>
                </a:solidFill>
              </a:rPr>
              <a:t>DISPATCH</a:t>
            </a:r>
            <a:r>
              <a:rPr lang="en-US" sz="2200" dirty="0"/>
              <a:t>: Thread selection</a:t>
            </a:r>
          </a:p>
          <a:p>
            <a:pPr lvl="1"/>
            <a:r>
              <a:rPr lang="en-US" sz="2200" dirty="0">
                <a:solidFill>
                  <a:schemeClr val="accent2"/>
                </a:solidFill>
              </a:rPr>
              <a:t>FETCH</a:t>
            </a:r>
            <a:r>
              <a:rPr lang="en-US" sz="2200" dirty="0"/>
              <a:t>: Instruction fetch</a:t>
            </a:r>
          </a:p>
          <a:p>
            <a:pPr lvl="1"/>
            <a:r>
              <a:rPr lang="en-US" sz="2200" dirty="0">
                <a:solidFill>
                  <a:schemeClr val="accent2">
                    <a:lumMod val="75000"/>
                  </a:schemeClr>
                </a:solidFill>
              </a:rPr>
              <a:t>READOP</a:t>
            </a:r>
            <a:r>
              <a:rPr lang="en-US" sz="2200" dirty="0"/>
              <a:t>: Register file</a:t>
            </a:r>
          </a:p>
          <a:p>
            <a:pPr lvl="1"/>
            <a:r>
              <a:rPr lang="en-US" sz="2200" dirty="0">
                <a:solidFill>
                  <a:schemeClr val="accent6"/>
                </a:solidFill>
              </a:rPr>
              <a:t>FORMAT</a:t>
            </a:r>
            <a:r>
              <a:rPr lang="en-US" sz="2200" dirty="0"/>
              <a:t>: Operand formatting</a:t>
            </a:r>
          </a:p>
          <a:p>
            <a:pPr lvl="1"/>
            <a:r>
              <a:rPr lang="en-US" sz="2200" dirty="0">
                <a:solidFill>
                  <a:srgbClr val="009193"/>
                </a:solidFill>
              </a:rPr>
              <a:t>ALU</a:t>
            </a:r>
            <a:r>
              <a:rPr lang="en-US" sz="2200" dirty="0"/>
              <a:t>: Operation and WRAM</a:t>
            </a:r>
          </a:p>
          <a:p>
            <a:pPr lvl="1"/>
            <a:r>
              <a:rPr lang="en-US" sz="2200" dirty="0">
                <a:solidFill>
                  <a:schemeClr val="accent6">
                    <a:lumMod val="75000"/>
                  </a:schemeClr>
                </a:solidFill>
              </a:rPr>
              <a:t>MERGE</a:t>
            </a:r>
            <a:r>
              <a:rPr lang="en-US" sz="2200" dirty="0"/>
              <a:t>: Result formatting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4C09A52-4D4A-8C48-B643-7D44B82414CE}"/>
              </a:ext>
            </a:extLst>
          </p:cNvPr>
          <p:cNvGrpSpPr>
            <a:grpSpLocks noChangeAspect="1"/>
          </p:cNvGrpSpPr>
          <p:nvPr/>
        </p:nvGrpSpPr>
        <p:grpSpPr>
          <a:xfrm>
            <a:off x="4614455" y="1575476"/>
            <a:ext cx="4529545" cy="4185524"/>
            <a:chOff x="4468932" y="1423074"/>
            <a:chExt cx="4675068" cy="43200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97A6990-9AB4-2141-A33B-F8053BE580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8932" y="1423074"/>
              <a:ext cx="4675068" cy="432000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1ECD6D3-4270-804B-A640-A464BC491D66}"/>
                </a:ext>
              </a:extLst>
            </p:cNvPr>
            <p:cNvSpPr txBox="1"/>
            <p:nvPr/>
          </p:nvSpPr>
          <p:spPr>
            <a:xfrm>
              <a:off x="7357185" y="3060398"/>
              <a:ext cx="1743320" cy="317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34" charset="-128"/>
                  <a:cs typeface="+mn-cs"/>
                </a:rPr>
                <a:t>To the DMA engine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A0059F09-B762-6C48-9262-BFD625D37426}"/>
              </a:ext>
            </a:extLst>
          </p:cNvPr>
          <p:cNvSpPr txBox="1"/>
          <p:nvPr/>
        </p:nvSpPr>
        <p:spPr>
          <a:xfrm>
            <a:off x="169011" y="6169223"/>
            <a:ext cx="767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  <a:latin typeface="Candara" panose="020E0502030303020204" pitchFamily="34" charset="0"/>
              </a:rPr>
              <a:t>* 350 MHz in the UPMEM-based PIM system used for the experimental results shown in this lecture</a:t>
            </a:r>
          </a:p>
        </p:txBody>
      </p:sp>
    </p:spTree>
    <p:extLst>
      <p:ext uri="{BB962C8B-B14F-4D97-AF65-F5344CB8AC3E}">
        <p14:creationId xmlns:p14="http://schemas.microsoft.com/office/powerpoint/2010/main" val="281683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6 December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066800"/>
            <a:ext cx="8229600" cy="22860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Processing-in-Memory</a:t>
            </a: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4400" dirty="0"/>
              <a:t>Programming </a:t>
            </a:r>
            <a:br>
              <a:rPr lang="en-US" sz="4400" dirty="0"/>
            </a:br>
            <a:r>
              <a:rPr lang="en-US" sz="4400" dirty="0"/>
              <a:t>Processing-in-Memory Architectures</a:t>
            </a:r>
            <a:endParaRPr lang="en-US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001627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55DAE-7EA5-6B42-B1E9-DD88FD21E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dirty="0"/>
              <a:t>Another Lecture on </a:t>
            </a:r>
            <a:r>
              <a:rPr lang="en-US" dirty="0">
                <a:ea typeface="ＭＳ Ｐゴシック" panose="020B0600070205080204" pitchFamily="34" charset="-128"/>
              </a:rPr>
              <a:t>PIM Programming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19BC15-04E4-CE45-A5CD-F24EA83F15F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CD1901-9C11-6043-9FD4-59AF4C56F67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244B31-20C8-5E45-BC8F-1529A2E49349}"/>
              </a:ext>
            </a:extLst>
          </p:cNvPr>
          <p:cNvSpPr txBox="1"/>
          <p:nvPr/>
        </p:nvSpPr>
        <p:spPr>
          <a:xfrm>
            <a:off x="3403475" y="6538972"/>
            <a:ext cx="22926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1200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https://youtu.be/pHEHdLsnNdk</a:t>
            </a:r>
            <a:endParaRPr lang="en-US" sz="1200" dirty="0">
              <a:solidFill>
                <a:srgbClr val="0432FF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7E6378-D25E-4F49-8F95-4203B12834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" y="914399"/>
            <a:ext cx="7391400" cy="552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3791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1AAED-456D-7249-8063-DA02B88BB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DPU Instruction Set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06610-9631-964A-ABB4-DB863A1DD5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3869590" cy="5293805"/>
          </a:xfrm>
        </p:spPr>
        <p:txBody>
          <a:bodyPr>
            <a:normAutofit/>
          </a:bodyPr>
          <a:lstStyle/>
          <a:p>
            <a:r>
              <a:rPr lang="en-US" dirty="0"/>
              <a:t>Specific 32-bit ISA</a:t>
            </a:r>
          </a:p>
          <a:p>
            <a:pPr lvl="1"/>
            <a:r>
              <a:rPr lang="en-US" dirty="0"/>
              <a:t>Aiming at scalar, in-order, and multithreaded implementation</a:t>
            </a:r>
          </a:p>
          <a:p>
            <a:pPr lvl="1"/>
            <a:r>
              <a:rPr lang="en-US" dirty="0"/>
              <a:t>Allowing compilation of 64-bit C code</a:t>
            </a:r>
          </a:p>
          <a:p>
            <a:pPr lvl="1"/>
            <a:r>
              <a:rPr lang="en-US" dirty="0"/>
              <a:t>LLVM/Clang compiler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0B585E-867C-894A-8067-48E225FED1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990600"/>
            <a:ext cx="4788408" cy="50298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264B0B0-3656-9843-B341-86EF3DE228D7}"/>
              </a:ext>
            </a:extLst>
          </p:cNvPr>
          <p:cNvSpPr txBox="1"/>
          <p:nvPr/>
        </p:nvSpPr>
        <p:spPr>
          <a:xfrm>
            <a:off x="6122421" y="6106866"/>
            <a:ext cx="27045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https://</a:t>
            </a:r>
            <a:r>
              <a:rPr lang="en-US" sz="10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sdk.upmem.com</a:t>
            </a:r>
            <a:r>
              <a:rPr lang="en-US" sz="1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/2021.2.0/201_IS.html#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69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60BC12-78E4-E640-9EC2-E82468FE6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800" dirty="0"/>
              <a:t>UPMEM PIM Architecture: Lectures 2 &amp; 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4F6E48-FE84-0D47-BD67-DBB9F4C7211D}"/>
              </a:ext>
            </a:extLst>
          </p:cNvPr>
          <p:cNvSpPr txBox="1"/>
          <p:nvPr/>
        </p:nvSpPr>
        <p:spPr>
          <a:xfrm>
            <a:off x="3420883" y="6426706"/>
            <a:ext cx="2319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hlinkClick r:id="rId3"/>
              </a:rPr>
              <a:t>https://youtu.be/6dwV_RBjK2c</a:t>
            </a:r>
            <a:endParaRPr lang="en-US" sz="1200" dirty="0"/>
          </a:p>
          <a:p>
            <a:r>
              <a:rPr lang="en-US" sz="1200" dirty="0">
                <a:hlinkClick r:id="rId4"/>
              </a:rPr>
              <a:t>https://youtu.be/myG-H_8oN8A</a:t>
            </a:r>
            <a:endParaRPr lang="en-US" sz="1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A91411-A930-8F42-888E-000145F77D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300" y="914400"/>
            <a:ext cx="7391400" cy="552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146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F4718-E176-FC48-B556-D5B3A7CB3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Accelerator Model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5EE7E5-BA02-EB49-B7A9-49BFA3F9D9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UPMEM DIMMs coexist with conventional DIMMs</a:t>
            </a:r>
            <a:endParaRPr lang="en-US" dirty="0">
              <a:solidFill>
                <a:srgbClr val="00B050"/>
              </a:solidFill>
            </a:endParaRPr>
          </a:p>
          <a:p>
            <a:endParaRPr lang="en-US" dirty="0"/>
          </a:p>
          <a:p>
            <a:r>
              <a:rPr lang="en-US" dirty="0"/>
              <a:t>Integration of UPMEM DIMMs in a system follows an </a:t>
            </a:r>
            <a:r>
              <a:rPr lang="en-US" dirty="0">
                <a:solidFill>
                  <a:srgbClr val="00B050"/>
                </a:solidFill>
              </a:rPr>
              <a:t>accelerator model</a:t>
            </a:r>
          </a:p>
          <a:p>
            <a:endParaRPr lang="en-US" dirty="0"/>
          </a:p>
          <a:p>
            <a:r>
              <a:rPr lang="en-US" dirty="0"/>
              <a:t>UPMEM DIMMs can be seen as a </a:t>
            </a:r>
            <a:r>
              <a:rPr lang="en-US" dirty="0">
                <a:solidFill>
                  <a:srgbClr val="0070C0"/>
                </a:solidFill>
              </a:rPr>
              <a:t>loosely coupled accelerator</a:t>
            </a:r>
            <a:endParaRPr lang="en-US" dirty="0"/>
          </a:p>
          <a:p>
            <a:pPr lvl="1"/>
            <a:r>
              <a:rPr lang="en-US" dirty="0"/>
              <a:t>Explicit data movement between the main processor (host CPU) and the accelerator (UPMEM)</a:t>
            </a:r>
          </a:p>
          <a:p>
            <a:pPr lvl="1"/>
            <a:r>
              <a:rPr lang="en-US" dirty="0"/>
              <a:t>Explicit kernel launch onto the UPMEM processors</a:t>
            </a:r>
          </a:p>
          <a:p>
            <a:endParaRPr lang="en-US" dirty="0"/>
          </a:p>
          <a:p>
            <a:r>
              <a:rPr lang="en-US" dirty="0"/>
              <a:t>This resembles GPU computing</a:t>
            </a:r>
          </a:p>
        </p:txBody>
      </p:sp>
    </p:spTree>
    <p:extLst>
      <p:ext uri="{BB962C8B-B14F-4D97-AF65-F5344CB8AC3E}">
        <p14:creationId xmlns:p14="http://schemas.microsoft.com/office/powerpoint/2010/main" val="515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F4718-E176-FC48-B556-D5B3A7CB3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Accelerator Model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5EE7E5-BA02-EB49-B7A9-49BFA3F9D9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i="1" dirty="0"/>
              <a:t>FIG. 6 is a flow diagram representing operations in a method of delegating a processing task to a DRAM processor according to an example embodiment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92D8CD-A3CB-3E42-81F2-96F4BBA463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7933" y="1665630"/>
            <a:ext cx="4568135" cy="449539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9FE34C5-F311-A043-8EB2-544973B5CC13}"/>
              </a:ext>
            </a:extLst>
          </p:cNvPr>
          <p:cNvSpPr/>
          <p:nvPr/>
        </p:nvSpPr>
        <p:spPr>
          <a:xfrm>
            <a:off x="2464904" y="1769165"/>
            <a:ext cx="3279913" cy="795131"/>
          </a:xfrm>
          <a:prstGeom prst="rect">
            <a:avLst/>
          </a:prstGeom>
          <a:solidFill>
            <a:srgbClr val="4472C4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2E90BBB-5E91-C14C-AC15-B1554764A8B8}"/>
              </a:ext>
            </a:extLst>
          </p:cNvPr>
          <p:cNvSpPr/>
          <p:nvPr/>
        </p:nvSpPr>
        <p:spPr>
          <a:xfrm>
            <a:off x="2464904" y="2842591"/>
            <a:ext cx="3269974" cy="795131"/>
          </a:xfrm>
          <a:prstGeom prst="rect">
            <a:avLst/>
          </a:prstGeom>
          <a:solidFill>
            <a:srgbClr val="C5E0B4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23DC2-3F23-1E42-AAB4-3BC0F20CE110}"/>
              </a:ext>
            </a:extLst>
          </p:cNvPr>
          <p:cNvSpPr/>
          <p:nvPr/>
        </p:nvSpPr>
        <p:spPr>
          <a:xfrm>
            <a:off x="2464904" y="3916017"/>
            <a:ext cx="3279913" cy="367748"/>
          </a:xfrm>
          <a:prstGeom prst="rect">
            <a:avLst/>
          </a:prstGeom>
          <a:solidFill>
            <a:srgbClr val="00B05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A59AE943-1A85-A34B-B187-F5FDA44E55D1}"/>
              </a:ext>
            </a:extLst>
          </p:cNvPr>
          <p:cNvSpPr/>
          <p:nvPr/>
        </p:nvSpPr>
        <p:spPr>
          <a:xfrm>
            <a:off x="3219303" y="4571025"/>
            <a:ext cx="1769165" cy="735494"/>
          </a:xfrm>
          <a:prstGeom prst="diamond">
            <a:avLst/>
          </a:prstGeom>
          <a:solidFill>
            <a:srgbClr val="ED7D31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C283719-F18A-8140-B56C-5184FB97A397}"/>
              </a:ext>
            </a:extLst>
          </p:cNvPr>
          <p:cNvSpPr/>
          <p:nvPr/>
        </p:nvSpPr>
        <p:spPr>
          <a:xfrm>
            <a:off x="2465878" y="5585791"/>
            <a:ext cx="3269974" cy="367749"/>
          </a:xfrm>
          <a:prstGeom prst="rect">
            <a:avLst/>
          </a:prstGeom>
          <a:solidFill>
            <a:srgbClr val="4472C4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A7697A-76A1-6147-95C3-5CA8B2D7171D}"/>
              </a:ext>
            </a:extLst>
          </p:cNvPr>
          <p:cNvSpPr txBox="1"/>
          <p:nvPr/>
        </p:nvSpPr>
        <p:spPr>
          <a:xfrm>
            <a:off x="1911657" y="6553223"/>
            <a:ext cx="53206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Fabrice </a:t>
            </a:r>
            <a:r>
              <a:rPr lang="en-US" sz="1000" dirty="0" err="1"/>
              <a:t>Devaux</a:t>
            </a:r>
            <a:r>
              <a:rPr lang="en-US" sz="1000" dirty="0"/>
              <a:t>, Jean-François Roy. “Memory circuit with integrated processor.” US 10,324,870 B2.</a:t>
            </a:r>
          </a:p>
        </p:txBody>
      </p:sp>
    </p:spTree>
    <p:extLst>
      <p:ext uri="{BB962C8B-B14F-4D97-AF65-F5344CB8AC3E}">
        <p14:creationId xmlns:p14="http://schemas.microsoft.com/office/powerpoint/2010/main" val="63527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/>
    </p:bldLst>
  </p:timing>
</p:sld>
</file>

<file path=ppt/theme/theme1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9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Edg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just">
          <a:defRPr sz="400" b="1" dirty="0">
            <a:solidFill>
              <a:schemeClr val="bg2"/>
            </a:solidFill>
            <a:latin typeface="europa"/>
          </a:defRPr>
        </a:defPPr>
      </a:lstStyle>
    </a:sp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4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16296</TotalTime>
  <Words>2427</Words>
  <Application>Microsoft Macintosh PowerPoint</Application>
  <PresentationFormat>On-screen Show (4:3)</PresentationFormat>
  <Paragraphs>476</Paragraphs>
  <Slides>51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51</vt:i4>
      </vt:variant>
    </vt:vector>
  </HeadingPairs>
  <TitlesOfParts>
    <vt:vector size="76" baseType="lpstr">
      <vt:lpstr>Arial</vt:lpstr>
      <vt:lpstr>Calibri</vt:lpstr>
      <vt:lpstr>Calibri Light</vt:lpstr>
      <vt:lpstr>Cambria</vt:lpstr>
      <vt:lpstr>Candara</vt:lpstr>
      <vt:lpstr>Courier</vt:lpstr>
      <vt:lpstr>Garamond</vt:lpstr>
      <vt:lpstr>Segoe UI</vt:lpstr>
      <vt:lpstr>Segoe UI Symbol</vt:lpstr>
      <vt:lpstr>Tahoma</vt:lpstr>
      <vt:lpstr>Wingdings</vt:lpstr>
      <vt:lpstr>2_Edge</vt:lpstr>
      <vt:lpstr>3_Edge</vt:lpstr>
      <vt:lpstr>1_Metropolitan_bullet</vt:lpstr>
      <vt:lpstr>83_Edge</vt:lpstr>
      <vt:lpstr>10_Edge</vt:lpstr>
      <vt:lpstr>1_Edge</vt:lpstr>
      <vt:lpstr>4_Edge</vt:lpstr>
      <vt:lpstr>5_Edge</vt:lpstr>
      <vt:lpstr>7_Edge</vt:lpstr>
      <vt:lpstr>99_Edge</vt:lpstr>
      <vt:lpstr>9_Edge</vt:lpstr>
      <vt:lpstr>Office Theme</vt:lpstr>
      <vt:lpstr>Edge</vt:lpstr>
      <vt:lpstr>6_Edge</vt:lpstr>
      <vt:lpstr>P&amp;S Processing-in-Memory Programming  Processing-in-Memory Architectures</vt:lpstr>
      <vt:lpstr>UPMEM Processing-in-DRAM Engine (2019)</vt:lpstr>
      <vt:lpstr>System Organization</vt:lpstr>
      <vt:lpstr>DRAM Processing Unit</vt:lpstr>
      <vt:lpstr>DPU Pipeline</vt:lpstr>
      <vt:lpstr>DPU Instruction Set Architecture</vt:lpstr>
      <vt:lpstr>UPMEM PIM Architecture: Lectures 2 &amp; 3</vt:lpstr>
      <vt:lpstr>Accelerator Model (I)</vt:lpstr>
      <vt:lpstr>Accelerator Model (II)</vt:lpstr>
      <vt:lpstr>Vector Addition (VA)</vt:lpstr>
      <vt:lpstr>UPMEM SDK Documentation</vt:lpstr>
      <vt:lpstr>General Programming Recommendations</vt:lpstr>
      <vt:lpstr>DPU Allocation</vt:lpstr>
      <vt:lpstr>DPU Allocation: Needleman-Wunsch (NW)</vt:lpstr>
      <vt:lpstr>Load DPU Binary</vt:lpstr>
      <vt:lpstr>CPU-DPU/DPU-CPU Data Transfers</vt:lpstr>
      <vt:lpstr>Serial Transfers</vt:lpstr>
      <vt:lpstr>Parallel Transfers</vt:lpstr>
      <vt:lpstr>Broadcast Transfers</vt:lpstr>
      <vt:lpstr>Different Types of Transfers in a Program</vt:lpstr>
      <vt:lpstr>Inter-DPU Communication</vt:lpstr>
      <vt:lpstr>How Fast are these Data Transfers? </vt:lpstr>
      <vt:lpstr>CPU-DPU/DPU-CPU Transfers: 1 DPU</vt:lpstr>
      <vt:lpstr>CPU-DPU/DPU-CPU Transfers: 1 Rank (I)</vt:lpstr>
      <vt:lpstr>CPU-DPU/DPU-CPU Transfers: 1 Rank (II)</vt:lpstr>
      <vt:lpstr>“Transposing” Library</vt:lpstr>
      <vt:lpstr>Microbenchmark: CPU-DPU</vt:lpstr>
      <vt:lpstr>DPU Kernel Launch</vt:lpstr>
      <vt:lpstr>How to Pass Parameters to the Kernel?</vt:lpstr>
      <vt:lpstr>Recall: Vector Addition (VA)</vt:lpstr>
      <vt:lpstr>Programming a DPU Kernel (I)</vt:lpstr>
      <vt:lpstr>Programming a DPU Kernel (II)</vt:lpstr>
      <vt:lpstr>Programming a DPU Kernel (III)</vt:lpstr>
      <vt:lpstr>Parallel Reduction (I)</vt:lpstr>
      <vt:lpstr>Parallel Reduction (II)</vt:lpstr>
      <vt:lpstr>Parallel Reduction (III)</vt:lpstr>
      <vt:lpstr>Final Reduction</vt:lpstr>
      <vt:lpstr>Vector Reduction: Naïve Mapping</vt:lpstr>
      <vt:lpstr>Using Barriers: Tree-Based Reduction</vt:lpstr>
      <vt:lpstr>Parallel Reduction on GPU</vt:lpstr>
      <vt:lpstr>UPMEM SDK Documentation</vt:lpstr>
      <vt:lpstr>PrIM Benchmarks</vt:lpstr>
      <vt:lpstr>PrIM Benchmarks: Application Domains</vt:lpstr>
      <vt:lpstr>Roofline Model</vt:lpstr>
      <vt:lpstr>PrIM Benchmarks: Diversity</vt:lpstr>
      <vt:lpstr>PrIM Benchmarks: Inter-DPU Communication</vt:lpstr>
      <vt:lpstr>PrIM Benchmarks: Inter-DPU Communication</vt:lpstr>
      <vt:lpstr>PrIM Benchmarks</vt:lpstr>
      <vt:lpstr>Upcoming Lectures</vt:lpstr>
      <vt:lpstr>P&amp;S Processing-in-Memory Programming  Processing-in-Memory Architectures</vt:lpstr>
      <vt:lpstr>Another Lecture on PIM Programming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Gomez Luna  Juan</cp:lastModifiedBy>
  <cp:revision>665</cp:revision>
  <dcterms:created xsi:type="dcterms:W3CDTF">2010-09-08T00:51:32Z</dcterms:created>
  <dcterms:modified xsi:type="dcterms:W3CDTF">2022-12-02T08:06:19Z</dcterms:modified>
</cp:coreProperties>
</file>